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2"/>
  </p:notesMasterIdLst>
  <p:sldIdLst>
    <p:sldId id="256" r:id="rId2"/>
    <p:sldId id="257" r:id="rId3"/>
    <p:sldId id="270" r:id="rId4"/>
    <p:sldId id="271" r:id="rId5"/>
    <p:sldId id="258" r:id="rId6"/>
    <p:sldId id="259" r:id="rId7"/>
    <p:sldId id="260" r:id="rId8"/>
    <p:sldId id="261" r:id="rId9"/>
    <p:sldId id="262" r:id="rId10"/>
    <p:sldId id="263" r:id="rId11"/>
    <p:sldId id="272" r:id="rId12"/>
    <p:sldId id="264" r:id="rId13"/>
    <p:sldId id="265" r:id="rId14"/>
    <p:sldId id="266" r:id="rId15"/>
    <p:sldId id="267" r:id="rId16"/>
    <p:sldId id="284" r:id="rId17"/>
    <p:sldId id="268" r:id="rId18"/>
    <p:sldId id="274" r:id="rId19"/>
    <p:sldId id="275" r:id="rId20"/>
    <p:sldId id="277" r:id="rId21"/>
    <p:sldId id="278"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79" r:id="rId36"/>
    <p:sldId id="280" r:id="rId37"/>
    <p:sldId id="281" r:id="rId38"/>
    <p:sldId id="282" r:id="rId39"/>
    <p:sldId id="283" r:id="rId40"/>
    <p:sldId id="269" r:id="rId41"/>
  </p:sldIdLst>
  <p:sldSz cx="12192000" cy="6858000"/>
  <p:notesSz cx="6858000" cy="9144000"/>
  <p:embeddedFontLst>
    <p:embeddedFont>
      <p:font typeface="Castellar" panose="020A0402060406010301" pitchFamily="18" charset="0"/>
      <p:regular r:id="rId43"/>
    </p:embeddedFont>
    <p:embeddedFont>
      <p:font typeface="Roboto" panose="02000000000000000000" pitchFamily="2" charset="0"/>
      <p:regular r:id="rId44"/>
      <p:bold r:id="rId45"/>
      <p:italic r:id="rId46"/>
      <p:boldItalic r:id="rId47"/>
    </p:embeddedFont>
    <p:embeddedFont>
      <p:font typeface="Work Sans Light" pitchFamily="2" charset="0"/>
      <p:regular r:id="rId48"/>
      <p:bold r:id="rId49"/>
      <p:italic r:id="rId50"/>
      <p:boldItalic r:id="rId51"/>
    </p:embeddedFont>
    <p:embeddedFont>
      <p:font typeface="Work Sans Medium"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1" roundtripDataSignature="AMtx7mhRfQn8gs07hw+CbglW+zdMNbyj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 Type="http://schemas.openxmlformats.org/officeDocument/2006/relationships/slide" Target="slides/slide4.xml"/><Relationship Id="rId61" Type="http://customschemas.google.com/relationships/presentationmetadata" Target="meta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0" name="Google Shape;1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0" name="Google Shape;1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8413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8" name="Google Shape;15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f53527727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66" name="Google Shape;166;g1f53527727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74" name="Google Shape;17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f53840a8fa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83" name="Google Shape;183;g1f53840a8f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1a877bdc2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222" name="Google Shape;222;g211a877bdc2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2001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0" name="Google Shape;12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31" name="Google Shape;13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02" name="Google Shape;1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153273d2e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60" name="Google Shape;160;g2153273d2e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74" name="Google Shape;17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4993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9550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0919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6501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89431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5165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9025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2288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7248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679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37959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2979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3299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4368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0e16186eda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88" name="Google Shape;188;g20e16186eda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11a877bdc2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9" name="Google Shape;199;g211a877bdc2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11a877bdc2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10" name="Google Shape;210;g211a877bdc2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1a877bdc2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222" name="Google Shape;222;g211a877bdc2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1a877bdc2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222" name="Google Shape;222;g211a877bdc2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7670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8158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02" name="Google Shape;20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9" name="Google Shape;1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f53840a8fa_5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6" name="Google Shape;126;g1f53840a8fa_5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2" name="Google Shape;1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5"/>
        <p:cNvGrpSpPr/>
        <p:nvPr/>
      </p:nvGrpSpPr>
      <p:grpSpPr>
        <a:xfrm>
          <a:off x="0" y="0"/>
          <a:ext cx="0" cy="0"/>
          <a:chOff x="0" y="0"/>
          <a:chExt cx="0" cy="0"/>
        </a:xfrm>
      </p:grpSpPr>
      <p:sp>
        <p:nvSpPr>
          <p:cNvPr id="16" name="Google Shape;16;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a:spLocks noGrp="1"/>
          </p:cNvSpPr>
          <p:nvPr>
            <p:ph type="pic" idx="2"/>
          </p:nvPr>
        </p:nvSpPr>
        <p:spPr>
          <a:xfrm>
            <a:off x="5183188" y="987425"/>
            <a:ext cx="6172200" cy="4873625"/>
          </a:xfrm>
          <a:prstGeom prst="rect">
            <a:avLst/>
          </a:prstGeom>
          <a:noFill/>
          <a:ln>
            <a:noFill/>
          </a:ln>
        </p:spPr>
      </p:sp>
      <p:sp>
        <p:nvSpPr>
          <p:cNvPr id="18" name="Google Shape;18;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 name="Google Shape;1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8"/>
        <p:cNvGrpSpPr/>
        <p:nvPr/>
      </p:nvGrpSpPr>
      <p:grpSpPr>
        <a:xfrm>
          <a:off x="0" y="0"/>
          <a:ext cx="0" cy="0"/>
          <a:chOff x="0" y="0"/>
          <a:chExt cx="0" cy="0"/>
        </a:xfrm>
      </p:grpSpPr>
      <p:sp>
        <p:nvSpPr>
          <p:cNvPr id="69" name="Google Shape;69;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3"/>
        <p:cNvGrpSpPr/>
        <p:nvPr/>
      </p:nvGrpSpPr>
      <p:grpSpPr>
        <a:xfrm>
          <a:off x="0" y="0"/>
          <a:ext cx="0" cy="0"/>
          <a:chOff x="0" y="0"/>
          <a:chExt cx="0" cy="0"/>
        </a:xfrm>
      </p:grpSpPr>
      <p:sp>
        <p:nvSpPr>
          <p:cNvPr id="74" name="Google Shape;74;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6" name="Google Shape;76;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0"/>
        <p:cNvGrpSpPr/>
        <p:nvPr/>
      </p:nvGrpSpPr>
      <p:grpSpPr>
        <a:xfrm>
          <a:off x="0" y="0"/>
          <a:ext cx="0" cy="0"/>
          <a:chOff x="0" y="0"/>
          <a:chExt cx="0" cy="0"/>
        </a:xfrm>
      </p:grpSpPr>
      <p:sp>
        <p:nvSpPr>
          <p:cNvPr id="81" name="Google Shape;81;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6"/>
        <p:cNvGrpSpPr/>
        <p:nvPr/>
      </p:nvGrpSpPr>
      <p:grpSpPr>
        <a:xfrm>
          <a:off x="0" y="0"/>
          <a:ext cx="0" cy="0"/>
          <a:chOff x="0" y="0"/>
          <a:chExt cx="0" cy="0"/>
        </a:xfrm>
      </p:grpSpPr>
      <p:sp>
        <p:nvSpPr>
          <p:cNvPr id="87" name="Google Shape;87;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5" name="Google Shape;2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6" name="Google Shape;2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27"/>
        <p:cNvGrpSpPr/>
        <p:nvPr/>
      </p:nvGrpSpPr>
      <p:grpSpPr>
        <a:xfrm>
          <a:off x="0" y="0"/>
          <a:ext cx="0" cy="0"/>
          <a:chOff x="0" y="0"/>
          <a:chExt cx="0" cy="0"/>
        </a:xfrm>
      </p:grpSpPr>
      <p:pic>
        <p:nvPicPr>
          <p:cNvPr id="28" name="Google Shape;28;p18"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9" name="Google Shape;29;p18"/>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30"/>
        <p:cNvGrpSpPr/>
        <p:nvPr/>
      </p:nvGrpSpPr>
      <p:grpSpPr>
        <a:xfrm>
          <a:off x="0" y="0"/>
          <a:ext cx="0" cy="0"/>
          <a:chOff x="0" y="0"/>
          <a:chExt cx="0" cy="0"/>
        </a:xfrm>
      </p:grpSpPr>
      <p:sp>
        <p:nvSpPr>
          <p:cNvPr id="31" name="Google Shape;3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4"/>
        <p:cNvGrpSpPr/>
        <p:nvPr/>
      </p:nvGrpSpPr>
      <p:grpSpPr>
        <a:xfrm>
          <a:off x="0" y="0"/>
          <a:ext cx="0" cy="0"/>
          <a:chOff x="0" y="0"/>
          <a:chExt cx="0" cy="0"/>
        </a:xfrm>
      </p:grpSpPr>
      <p:sp>
        <p:nvSpPr>
          <p:cNvPr id="35" name="Google Shape;35;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 name="Google Shape;3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6"/>
        <p:cNvGrpSpPr/>
        <p:nvPr/>
      </p:nvGrpSpPr>
      <p:grpSpPr>
        <a:xfrm>
          <a:off x="0" y="0"/>
          <a:ext cx="0" cy="0"/>
          <a:chOff x="0" y="0"/>
          <a:chExt cx="0" cy="0"/>
        </a:xfrm>
      </p:grpSpPr>
      <p:sp>
        <p:nvSpPr>
          <p:cNvPr id="47" name="Google Shape;47;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9" name="Google Shape;4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52"/>
        <p:cNvGrpSpPr/>
        <p:nvPr/>
      </p:nvGrpSpPr>
      <p:grpSpPr>
        <a:xfrm>
          <a:off x="0" y="0"/>
          <a:ext cx="0" cy="0"/>
          <a:chOff x="0" y="0"/>
          <a:chExt cx="0" cy="0"/>
        </a:xfrm>
      </p:grpSpPr>
      <p:sp>
        <p:nvSpPr>
          <p:cNvPr id="53" name="Google Shape;53;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9"/>
        <p:cNvGrpSpPr/>
        <p:nvPr/>
      </p:nvGrpSpPr>
      <p:grpSpPr>
        <a:xfrm>
          <a:off x="0" y="0"/>
          <a:ext cx="0" cy="0"/>
          <a:chOff x="0" y="0"/>
          <a:chExt cx="0" cy="0"/>
        </a:xfrm>
      </p:grpSpPr>
      <p:sp>
        <p:nvSpPr>
          <p:cNvPr id="60" name="Google Shape;60;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app.diagrams.net/#G1kIk1GDV60_hRDUB68MbCzk7S1fi5BTS5#%7B%22pageId%22%3A%22prtHgNgQTEPvFCAcTncT%22%7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Informe_Encuesta.docx"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Requerimientos_IEEE.docx"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Mockups.pdf" TargetMode="External"/><Relationship Id="rId5" Type="http://schemas.openxmlformats.org/officeDocument/2006/relationships/image" Target="../media/image23.jpe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hyperlink" Target="Informe_Ficha-T&#233;cnica.docx" TargetMode="External"/><Relationship Id="rId4" Type="http://schemas.openxmlformats.org/officeDocument/2006/relationships/hyperlink" Target="Ficha_tecnica.xlsx"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Casos_Uso.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Modelo_Relacional.mwb"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hyperlink" Target="Normalizaci&#243;n.xlsx"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hyperlink" Target="Diccionario_Datos.xlsx"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hyperlink" Target="Digrama_Clases.mdj"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Documento_Proyecto-Productivo.docx"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hyperlink" Target="https://github.com/dagg113/BioHub-Softwre/tree/main/BioHub%20Software" TargetMode="Externa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 descr="Window"/>
          <p:cNvPicPr preferRelativeResize="0">
            <a:picLocks noGrp="1"/>
          </p:cNvPicPr>
          <p:nvPr>
            <p:ph type="pic" idx="2"/>
          </p:nvPr>
        </p:nvPicPr>
        <p:blipFill rotWithShape="1">
          <a:blip r:embed="rId3">
            <a:alphaModFix/>
          </a:blip>
          <a:srcRect/>
          <a:stretch/>
        </p:blipFill>
        <p:spPr>
          <a:xfrm>
            <a:off x="300470" y="170666"/>
            <a:ext cx="11891530" cy="1480366"/>
          </a:xfrm>
          <a:prstGeom prst="rect">
            <a:avLst/>
          </a:prstGeom>
          <a:noFill/>
          <a:ln>
            <a:noFill/>
          </a:ln>
        </p:spPr>
      </p:pic>
      <p:sp>
        <p:nvSpPr>
          <p:cNvPr id="97" name="Google Shape;97;p1"/>
          <p:cNvSpPr txBox="1"/>
          <p:nvPr/>
        </p:nvSpPr>
        <p:spPr>
          <a:xfrm>
            <a:off x="8067388" y="6416975"/>
            <a:ext cx="405482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MX" sz="2000" b="0" i="0" u="none" strike="noStrike" cap="none" dirty="0">
                <a:solidFill>
                  <a:schemeClr val="accent6"/>
                </a:solidFill>
                <a:latin typeface="Calibri"/>
                <a:ea typeface="Calibri"/>
                <a:cs typeface="Calibri"/>
                <a:sym typeface="Calibri"/>
              </a:rPr>
              <a:t>Análisis y Desarrollo de Software</a:t>
            </a:r>
            <a:endParaRPr sz="1400" b="0" i="0" u="none" strike="noStrike" cap="none" dirty="0">
              <a:solidFill>
                <a:srgbClr val="000000"/>
              </a:solidFill>
              <a:latin typeface="Arial"/>
              <a:ea typeface="Arial"/>
              <a:cs typeface="Arial"/>
              <a:sym typeface="Arial"/>
            </a:endParaRPr>
          </a:p>
        </p:txBody>
      </p:sp>
      <p:sp>
        <p:nvSpPr>
          <p:cNvPr id="99" name="Google Shape;99;p1"/>
          <p:cNvSpPr txBox="1"/>
          <p:nvPr/>
        </p:nvSpPr>
        <p:spPr>
          <a:xfrm>
            <a:off x="727690" y="1689118"/>
            <a:ext cx="62499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ES" sz="4000" b="1" i="0" u="none" strike="noStrike" dirty="0">
                <a:solidFill>
                  <a:srgbClr val="000000"/>
                </a:solidFill>
                <a:effectLst/>
                <a:latin typeface="Calibri" panose="020F0502020204030204" pitchFamily="34" charset="0"/>
              </a:rPr>
              <a:t>BioHub Software</a:t>
            </a:r>
            <a:endParaRPr sz="4000" b="0" i="0" u="none" strike="noStrike" cap="none" dirty="0">
              <a:solidFill>
                <a:srgbClr val="000000"/>
              </a:solidFill>
              <a:latin typeface="Arial"/>
              <a:ea typeface="Arial"/>
              <a:cs typeface="Arial"/>
              <a:sym typeface="Arial"/>
            </a:endParaRPr>
          </a:p>
        </p:txBody>
      </p:sp>
      <p:pic>
        <p:nvPicPr>
          <p:cNvPr id="1028" name="Picture 4" descr="Logotipo, nombre de la empresa&#10;&#10;Descripción generada automáticamente">
            <a:extLst>
              <a:ext uri="{FF2B5EF4-FFF2-40B4-BE49-F238E27FC236}">
                <a16:creationId xmlns:a16="http://schemas.microsoft.com/office/drawing/2014/main" id="{ABC36FA9-7A03-CE1E-408E-097EBF74B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5318" y="2591078"/>
            <a:ext cx="5721833" cy="36946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6146" name="Picture 2" descr="Ilustraciones de vectores de dibujos animados aislados de definición de  alcance | Vector Premium">
            <a:extLst>
              <a:ext uri="{FF2B5EF4-FFF2-40B4-BE49-F238E27FC236}">
                <a16:creationId xmlns:a16="http://schemas.microsoft.com/office/drawing/2014/main" id="{432BD3FA-3957-6064-B19E-8613BBCEA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217219"/>
            <a:ext cx="5547843" cy="5547843"/>
          </a:xfrm>
          <a:prstGeom prst="rect">
            <a:avLst/>
          </a:prstGeom>
          <a:noFill/>
          <a:extLst>
            <a:ext uri="{909E8E84-426E-40DD-AFC4-6F175D3DCCD1}">
              <a14:hiddenFill xmlns:a14="http://schemas.microsoft.com/office/drawing/2010/main">
                <a:solidFill>
                  <a:srgbClr val="FFFFFF"/>
                </a:solidFill>
              </a14:hiddenFill>
            </a:ext>
          </a:extLst>
        </p:spPr>
      </p:pic>
      <p:sp>
        <p:nvSpPr>
          <p:cNvPr id="152" name="Google Shape;152;p8"/>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Alcance </a:t>
            </a:r>
            <a:endParaRPr sz="1800" b="0" i="0" u="none" strike="noStrike" cap="none">
              <a:solidFill>
                <a:schemeClr val="dk1"/>
              </a:solidFill>
              <a:latin typeface="Calibri"/>
              <a:ea typeface="Calibri"/>
              <a:cs typeface="Calibri"/>
              <a:sym typeface="Calibri"/>
            </a:endParaRPr>
          </a:p>
        </p:txBody>
      </p:sp>
      <p:cxnSp>
        <p:nvCxnSpPr>
          <p:cNvPr id="153" name="Google Shape;153;p8"/>
          <p:cNvCxnSpPr>
            <a:cxnSpLocks/>
            <a:stCxn id="152" idx="1"/>
          </p:cNvCxnSpPr>
          <p:nvPr/>
        </p:nvCxnSpPr>
        <p:spPr>
          <a:xfrm>
            <a:off x="950054" y="1142432"/>
            <a:ext cx="5043340" cy="0"/>
          </a:xfrm>
          <a:prstGeom prst="straightConnector1">
            <a:avLst/>
          </a:prstGeom>
          <a:noFill/>
          <a:ln w="50800" cap="flat" cmpd="sng">
            <a:solidFill>
              <a:schemeClr val="accent6"/>
            </a:solidFill>
            <a:prstDash val="solid"/>
            <a:miter lim="800000"/>
            <a:headEnd type="none" w="sm" len="sm"/>
            <a:tailEnd type="none" w="sm" len="sm"/>
          </a:ln>
        </p:spPr>
      </p:cxnSp>
      <p:sp>
        <p:nvSpPr>
          <p:cNvPr id="154" name="Google Shape;154;p8"/>
          <p:cNvSpPr txBox="1"/>
          <p:nvPr/>
        </p:nvSpPr>
        <p:spPr>
          <a:xfrm>
            <a:off x="548157" y="1528947"/>
            <a:ext cx="5852936" cy="4924385"/>
          </a:xfrm>
          <a:prstGeom prst="rect">
            <a:avLst/>
          </a:prstGeom>
          <a:noFill/>
          <a:ln>
            <a:noFill/>
          </a:ln>
        </p:spPr>
        <p:txBody>
          <a:bodyPr spcFirstLastPara="1" wrap="square" lIns="91425" tIns="45700" rIns="91425" bIns="45700" anchor="t" anchorCtr="0">
            <a:spAutoFit/>
          </a:bodyPr>
          <a:lstStyle/>
          <a:p>
            <a:pPr marL="457200" lvl="0" indent="0" algn="l" rtl="0">
              <a:spcBef>
                <a:spcPts val="1200"/>
              </a:spcBef>
              <a:spcAft>
                <a:spcPts val="0"/>
              </a:spcAft>
              <a:buClr>
                <a:schemeClr val="dk1"/>
              </a:buClr>
              <a:buSzPts val="1100"/>
              <a:buFont typeface="Arial"/>
              <a:buNone/>
            </a:pPr>
            <a:r>
              <a:rPr lang="es-MX" sz="2100" b="0" i="0" u="none" strike="noStrike" dirty="0">
                <a:solidFill>
                  <a:srgbClr val="000000"/>
                </a:solidFill>
                <a:effectLst/>
                <a:latin typeface="Calibri" panose="020F0502020204030204" pitchFamily="34" charset="0"/>
                <a:cs typeface="Calibri" panose="020F0502020204030204" pitchFamily="34" charset="0"/>
              </a:rPr>
              <a:t>El alcance del proyecto comprende el desarrollo del aplicativo completo para funcionar en Bogotá. </a:t>
            </a:r>
            <a:br>
              <a:rPr lang="es-MX" sz="2100" b="0" i="0" u="none" strike="noStrike" dirty="0">
                <a:solidFill>
                  <a:srgbClr val="000000"/>
                </a:solidFill>
                <a:effectLst/>
                <a:latin typeface="Calibri" panose="020F0502020204030204" pitchFamily="34" charset="0"/>
                <a:cs typeface="Calibri" panose="020F0502020204030204" pitchFamily="34" charset="0"/>
              </a:rPr>
            </a:br>
            <a:r>
              <a:rPr lang="es-MX" sz="2100" b="0" i="0" u="none" strike="noStrike" dirty="0">
                <a:solidFill>
                  <a:srgbClr val="000000"/>
                </a:solidFill>
                <a:effectLst/>
                <a:latin typeface="Calibri" panose="020F0502020204030204" pitchFamily="34" charset="0"/>
                <a:cs typeface="Calibri" panose="020F0502020204030204" pitchFamily="34" charset="0"/>
              </a:rPr>
              <a:t>Debido a la complejidad que se presenta en la ciudad, sin embargo, en un planteamiento a largo plazo, buscamos que el aplicativo pueda convertirse en un sistema regional o, incluso,</a:t>
            </a:r>
            <a:r>
              <a:rPr lang="es-MX" sz="2100" dirty="0">
                <a:latin typeface="Calibri" panose="020F0502020204030204" pitchFamily="34" charset="0"/>
                <a:cs typeface="Calibri" panose="020F0502020204030204" pitchFamily="34" charset="0"/>
              </a:rPr>
              <a:t> nacional. Para que pueda ser usado en el resto de las ciudades del país, así, se podrá mejorar la eficiencia de este servicio.</a:t>
            </a:r>
            <a:endParaRPr lang="es-MX" sz="2100" dirty="0">
              <a:solidFill>
                <a:schemeClr val="dk1"/>
              </a:solidFill>
              <a:latin typeface="Calibri"/>
              <a:cs typeface="Calibri"/>
              <a:sym typeface="Calibri"/>
            </a:endParaRPr>
          </a:p>
          <a:p>
            <a:pPr marL="457200" lvl="0" indent="0" algn="l" rtl="0">
              <a:spcBef>
                <a:spcPts val="1200"/>
              </a:spcBef>
              <a:spcAft>
                <a:spcPts val="0"/>
              </a:spcAft>
              <a:buClr>
                <a:schemeClr val="dk1"/>
              </a:buClr>
              <a:buSzPts val="1100"/>
              <a:buFont typeface="Arial"/>
              <a:buNone/>
            </a:pPr>
            <a:r>
              <a:rPr lang="es-MX" sz="2100" dirty="0">
                <a:solidFill>
                  <a:schemeClr val="dk1"/>
                </a:solidFill>
                <a:latin typeface="Calibri"/>
                <a:cs typeface="Calibri"/>
                <a:sym typeface="Calibri"/>
              </a:rPr>
              <a:t>Que cuente ya con una sede física, mas personal trabajando, mas herramientas interactivas y un aplicativo mucho mas estructurado.</a:t>
            </a:r>
            <a:endParaRPr lang="es-MX" sz="2100" dirty="0">
              <a:latin typeface="Calibri" panose="020F0502020204030204" pitchFamily="34" charset="0"/>
              <a:cs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3076" name="Picture 4">
            <a:extLst>
              <a:ext uri="{FF2B5EF4-FFF2-40B4-BE49-F238E27FC236}">
                <a16:creationId xmlns:a16="http://schemas.microsoft.com/office/drawing/2014/main" id="{A24D8D94-9CA3-83D0-7CF9-C90E6B870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054" y="1462077"/>
            <a:ext cx="5547843" cy="4890862"/>
          </a:xfrm>
          <a:prstGeom prst="rect">
            <a:avLst/>
          </a:prstGeom>
          <a:noFill/>
          <a:extLst>
            <a:ext uri="{909E8E84-426E-40DD-AFC4-6F175D3DCCD1}">
              <a14:hiddenFill xmlns:a14="http://schemas.microsoft.com/office/drawing/2010/main">
                <a:solidFill>
                  <a:srgbClr val="FFFFFF"/>
                </a:solidFill>
              </a14:hiddenFill>
            </a:ext>
          </a:extLst>
        </p:spPr>
      </p:pic>
      <p:sp>
        <p:nvSpPr>
          <p:cNvPr id="152" name="Google Shape;152;p8"/>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dirty="0">
                <a:solidFill>
                  <a:srgbClr val="38AA00"/>
                </a:solidFill>
                <a:latin typeface="Work Sans Light"/>
                <a:ea typeface="Calibri"/>
                <a:cs typeface="Calibri"/>
                <a:sym typeface="Work Sans Light"/>
              </a:rPr>
              <a:t>Justificación</a:t>
            </a:r>
            <a:endParaRPr sz="1800" b="0" i="0" u="none" strike="noStrike" cap="none" dirty="0">
              <a:solidFill>
                <a:schemeClr val="dk1"/>
              </a:solidFill>
              <a:latin typeface="Calibri"/>
              <a:ea typeface="Calibri"/>
              <a:cs typeface="Calibri"/>
              <a:sym typeface="Calibri"/>
            </a:endParaRPr>
          </a:p>
        </p:txBody>
      </p:sp>
      <p:cxnSp>
        <p:nvCxnSpPr>
          <p:cNvPr id="153" name="Google Shape;153;p8"/>
          <p:cNvCxnSpPr>
            <a:stCxn id="152" idx="1"/>
          </p:cNvCxnSpPr>
          <p:nvPr/>
        </p:nvCxnSpPr>
        <p:spPr>
          <a:xfrm rot="10800000" flipH="1">
            <a:off x="950054" y="1094432"/>
            <a:ext cx="5042400" cy="48000"/>
          </a:xfrm>
          <a:prstGeom prst="straightConnector1">
            <a:avLst/>
          </a:prstGeom>
          <a:noFill/>
          <a:ln w="50800" cap="flat" cmpd="sng">
            <a:solidFill>
              <a:schemeClr val="accent6"/>
            </a:solidFill>
            <a:prstDash val="solid"/>
            <a:miter lim="800000"/>
            <a:headEnd type="none" w="sm" len="sm"/>
            <a:tailEnd type="none" w="sm" len="sm"/>
          </a:ln>
        </p:spPr>
      </p:cxnSp>
      <p:sp>
        <p:nvSpPr>
          <p:cNvPr id="154" name="Google Shape;154;p8"/>
          <p:cNvSpPr txBox="1"/>
          <p:nvPr/>
        </p:nvSpPr>
        <p:spPr>
          <a:xfrm>
            <a:off x="6096000" y="1397777"/>
            <a:ext cx="5148000" cy="4955162"/>
          </a:xfrm>
          <a:prstGeom prst="rect">
            <a:avLst/>
          </a:prstGeom>
          <a:noFill/>
          <a:ln>
            <a:noFill/>
          </a:ln>
        </p:spPr>
        <p:txBody>
          <a:bodyPr spcFirstLastPara="1" wrap="square" lIns="91425" tIns="45700" rIns="91425" bIns="45700" anchor="t" anchorCtr="0">
            <a:spAutoFit/>
          </a:bodyPr>
          <a:lstStyle/>
          <a:p>
            <a:pPr marL="457200" lvl="0" indent="0" algn="r" rtl="0">
              <a:spcBef>
                <a:spcPts val="1200"/>
              </a:spcBef>
              <a:spcAft>
                <a:spcPts val="0"/>
              </a:spcAft>
              <a:buClr>
                <a:schemeClr val="dk1"/>
              </a:buClr>
              <a:buSzPts val="1100"/>
              <a:buFont typeface="Arial"/>
              <a:buNone/>
            </a:pPr>
            <a:r>
              <a:rPr lang="es-ES" sz="1800" b="0" i="0" u="none" strike="noStrike" dirty="0">
                <a:solidFill>
                  <a:srgbClr val="000000"/>
                </a:solidFill>
                <a:effectLst/>
                <a:latin typeface="Calibri" panose="020F0502020204030204" pitchFamily="34" charset="0"/>
              </a:rPr>
              <a:t>El implementar un sistema de gestión de ambulancias a través de un aplicativo web surge como respuesta a las limitaciones existentes en los sistemas actuales, donde la falta de eficiencia en la asignación de recursos y la comunicación deficiente entre los distintos actores involucrados pueden resultar en retrasos críticos en la atención médica durante emergencias. Al implementar una solución tecnológica que optimice la solicitud, seguimiento y asignación de ambulancias, se espera una respuesta más rápida y coordinada a las emergencias, así como una mejora significativa en la comunicación entre los diferentes actores involucrados, lo que, en última instancia, puede salvar vidas al asegurar una atención médica oportuna y adecuada.</a:t>
            </a:r>
            <a:r>
              <a:rPr lang="es-ES" sz="1800" b="0" i="0" dirty="0">
                <a:solidFill>
                  <a:srgbClr val="000000"/>
                </a:solidFill>
                <a:effectLst/>
                <a:latin typeface="Calibri" panose="020F0502020204030204" pitchFamily="34" charset="0"/>
              </a:rPr>
              <a:t>​</a:t>
            </a:r>
            <a:endParaRPr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3442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9"/>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Mapas de Procesos </a:t>
            </a:r>
            <a:endParaRPr/>
          </a:p>
        </p:txBody>
      </p:sp>
      <p:sp>
        <p:nvSpPr>
          <p:cNvPr id="161" name="Google Shape;161;p9"/>
          <p:cNvSpPr txBox="1"/>
          <p:nvPr/>
        </p:nvSpPr>
        <p:spPr>
          <a:xfrm>
            <a:off x="883625" y="1801475"/>
            <a:ext cx="8794500" cy="2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dirty="0">
              <a:solidFill>
                <a:schemeClr val="dk1"/>
              </a:solidFill>
              <a:latin typeface="Calibri"/>
              <a:ea typeface="Calibri"/>
              <a:cs typeface="Calibri"/>
              <a:sym typeface="Calibri"/>
            </a:endParaRPr>
          </a:p>
        </p:txBody>
      </p:sp>
      <p:pic>
        <p:nvPicPr>
          <p:cNvPr id="4098" name="Picture 2">
            <a:extLst>
              <a:ext uri="{FF2B5EF4-FFF2-40B4-BE49-F238E27FC236}">
                <a16:creationId xmlns:a16="http://schemas.microsoft.com/office/drawing/2014/main" id="{AFA984C0-9BCA-C022-A0C4-6427C602E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262" y="1514628"/>
            <a:ext cx="9268004" cy="5130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1f535277271_0_10"/>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ea typeface="Work Sans Medium"/>
                <a:cs typeface="Work Sans Medium"/>
                <a:sym typeface="Work Sans Medium"/>
              </a:rPr>
              <a:t>Mapas de Procesos BPMN </a:t>
            </a:r>
            <a:endParaRPr dirty="0"/>
          </a:p>
        </p:txBody>
      </p:sp>
      <p:sp>
        <p:nvSpPr>
          <p:cNvPr id="169" name="Google Shape;169;g1f535277271_0_10"/>
          <p:cNvSpPr txBox="1"/>
          <p:nvPr/>
        </p:nvSpPr>
        <p:spPr>
          <a:xfrm>
            <a:off x="894575" y="1473025"/>
            <a:ext cx="8157000" cy="2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dirty="0">
              <a:solidFill>
                <a:schemeClr val="dk1"/>
              </a:solidFill>
              <a:latin typeface="Calibri"/>
              <a:ea typeface="Calibri"/>
              <a:cs typeface="Calibri"/>
              <a:sym typeface="Calibri"/>
            </a:endParaRPr>
          </a:p>
        </p:txBody>
      </p:sp>
      <p:sp>
        <p:nvSpPr>
          <p:cNvPr id="171" name="Google Shape;171;g1f535277271_0_10">
            <a:hlinkClick r:id="rId3"/>
          </p:cNvPr>
          <p:cNvSpPr txBox="1"/>
          <p:nvPr/>
        </p:nvSpPr>
        <p:spPr>
          <a:xfrm>
            <a:off x="9933225" y="3184075"/>
            <a:ext cx="11295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u="sng" dirty="0">
              <a:solidFill>
                <a:schemeClr val="accent1"/>
              </a:solidFill>
              <a:latin typeface="Calibri"/>
              <a:ea typeface="Calibri"/>
              <a:cs typeface="Calibri"/>
              <a:sym typeface="Calibri"/>
            </a:endParaRPr>
          </a:p>
        </p:txBody>
      </p:sp>
      <p:pic>
        <p:nvPicPr>
          <p:cNvPr id="5122" name="Picture 2">
            <a:extLst>
              <a:ext uri="{FF2B5EF4-FFF2-40B4-BE49-F238E27FC236}">
                <a16:creationId xmlns:a16="http://schemas.microsoft.com/office/drawing/2014/main" id="{B9FD6CF8-D309-AA0C-4805-ECBC7E4F3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901" y="1605925"/>
            <a:ext cx="9578101" cy="5139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8194" name="Picture 2" descr="en línea encuesta concepto. minúsculo personas relleno encuesta forma.  realimentación servicio. Internet agrimensura, cuestionario, clientes  votación. moderno plano dibujos animados estilo. vector ilustración en  blanco antecedentes 23587494 Vector en ...">
            <a:extLst>
              <a:ext uri="{FF2B5EF4-FFF2-40B4-BE49-F238E27FC236}">
                <a16:creationId xmlns:a16="http://schemas.microsoft.com/office/drawing/2014/main" id="{BBDFF307-FC8C-362E-4033-01DE6A7EC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2772" y="2087743"/>
            <a:ext cx="4818140" cy="3991014"/>
          </a:xfrm>
          <a:prstGeom prst="rect">
            <a:avLst/>
          </a:prstGeom>
          <a:noFill/>
          <a:extLst>
            <a:ext uri="{909E8E84-426E-40DD-AFC4-6F175D3DCCD1}">
              <a14:hiddenFill xmlns:a14="http://schemas.microsoft.com/office/drawing/2010/main">
                <a:solidFill>
                  <a:srgbClr val="FFFFFF"/>
                </a:solidFill>
              </a14:hiddenFill>
            </a:ext>
          </a:extLst>
        </p:spPr>
      </p:pic>
      <p:sp>
        <p:nvSpPr>
          <p:cNvPr id="176" name="Google Shape;176;p10"/>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Técnica de Recolección de Datos </a:t>
            </a:r>
            <a:endParaRPr/>
          </a:p>
        </p:txBody>
      </p:sp>
      <p:sp>
        <p:nvSpPr>
          <p:cNvPr id="177" name="Google Shape;177;p10"/>
          <p:cNvSpPr txBox="1"/>
          <p:nvPr/>
        </p:nvSpPr>
        <p:spPr>
          <a:xfrm>
            <a:off x="423700" y="1763775"/>
            <a:ext cx="3567000" cy="11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178" name="Google Shape;178;p10"/>
          <p:cNvSpPr txBox="1"/>
          <p:nvPr/>
        </p:nvSpPr>
        <p:spPr>
          <a:xfrm>
            <a:off x="456225" y="1714500"/>
            <a:ext cx="7030991" cy="38779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2000" dirty="0">
                <a:latin typeface="Calibri" panose="020F0502020204030204" pitchFamily="34" charset="0"/>
                <a:cs typeface="Calibri" panose="020F0502020204030204" pitchFamily="34" charset="0"/>
              </a:rPr>
              <a:t>Se realizaron una serie de encuestas para evaluar la aceptación y percepción de un aplicativo web para la gestión de ambulancias en emergencias médicas. Ambas encuestas muestran una alta aceptación hacia esta tecnología. Los usuarios valoran la utilidad del sistema para solicitar ambulancias, así como la capacidad de seguir en tiempo real la ubicación de las ambulancias. Existe confianza en la efectividad del aplicativo para mejorar el rendimiento en emergencias, pero es crucial abordar preocupaciones sobre seguridad y privacidad de datos. Las sugerencias incluyen integrar datos del conductor, estado de salud del paciente y localización de hospitales cercanos para optimizar el servicio.</a:t>
            </a:r>
            <a:endParaRPr lang="es-MX" sz="1600"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 name="CuadroTexto 1">
            <a:extLst>
              <a:ext uri="{FF2B5EF4-FFF2-40B4-BE49-F238E27FC236}">
                <a16:creationId xmlns:a16="http://schemas.microsoft.com/office/drawing/2014/main" id="{18E20946-A7BE-D3E9-53DD-AFACCC0763C9}"/>
              </a:ext>
            </a:extLst>
          </p:cNvPr>
          <p:cNvSpPr txBox="1"/>
          <p:nvPr/>
        </p:nvSpPr>
        <p:spPr>
          <a:xfrm>
            <a:off x="423700" y="6257283"/>
            <a:ext cx="5098914" cy="369332"/>
          </a:xfrm>
          <a:prstGeom prst="rect">
            <a:avLst/>
          </a:prstGeom>
          <a:noFill/>
        </p:spPr>
        <p:txBody>
          <a:bodyPr wrap="square" rtlCol="0">
            <a:spAutoFit/>
          </a:bodyPr>
          <a:lstStyle/>
          <a:p>
            <a:r>
              <a:rPr lang="es-MX" sz="1800" dirty="0">
                <a:latin typeface="Calibri" panose="020F0502020204030204" pitchFamily="34" charset="0"/>
                <a:cs typeface="Calibri" panose="020F0502020204030204" pitchFamily="34" charset="0"/>
              </a:rPr>
              <a:t>Enlace Informe de encuesta: </a:t>
            </a:r>
            <a:r>
              <a:rPr lang="es-MX" sz="1800" dirty="0">
                <a:latin typeface="Calibri" panose="020F0502020204030204" pitchFamily="34" charset="0"/>
                <a:cs typeface="Calibri" panose="020F0502020204030204" pitchFamily="34" charset="0"/>
                <a:hlinkClick r:id="rId4" action="ppaction://hlinkfile"/>
              </a:rPr>
              <a:t>Informe</a:t>
            </a:r>
            <a:endParaRPr lang="es-MX" sz="1800" dirty="0">
              <a:latin typeface="Calibri" panose="020F0502020204030204" pitchFamily="34" charset="0"/>
              <a:cs typeface="Calibri" panose="020F05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1f53840a8fa_1_0"/>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ea typeface="Work Sans Medium"/>
                <a:cs typeface="Work Sans Medium"/>
                <a:sym typeface="Work Sans Medium"/>
              </a:rPr>
              <a:t>Requerimientos Funcionales y No funcionales  </a:t>
            </a:r>
            <a:endParaRPr dirty="0"/>
          </a:p>
        </p:txBody>
      </p:sp>
      <p:pic>
        <p:nvPicPr>
          <p:cNvPr id="5" name="Imagen 4">
            <a:extLst>
              <a:ext uri="{FF2B5EF4-FFF2-40B4-BE49-F238E27FC236}">
                <a16:creationId xmlns:a16="http://schemas.microsoft.com/office/drawing/2014/main" id="{C8DC0C12-B759-6339-7B88-3D281A5CB192}"/>
              </a:ext>
            </a:extLst>
          </p:cNvPr>
          <p:cNvPicPr>
            <a:picLocks noChangeAspect="1"/>
          </p:cNvPicPr>
          <p:nvPr/>
        </p:nvPicPr>
        <p:blipFill>
          <a:blip r:embed="rId3"/>
          <a:stretch>
            <a:fillRect/>
          </a:stretch>
        </p:blipFill>
        <p:spPr>
          <a:xfrm>
            <a:off x="5667203" y="1640783"/>
            <a:ext cx="6020554" cy="4538480"/>
          </a:xfrm>
          <a:prstGeom prst="rect">
            <a:avLst/>
          </a:prstGeom>
        </p:spPr>
      </p:pic>
      <p:sp>
        <p:nvSpPr>
          <p:cNvPr id="6" name="CuadroTexto 5">
            <a:extLst>
              <a:ext uri="{FF2B5EF4-FFF2-40B4-BE49-F238E27FC236}">
                <a16:creationId xmlns:a16="http://schemas.microsoft.com/office/drawing/2014/main" id="{1CAAACBC-950D-62E2-66DB-B19E5693C819}"/>
              </a:ext>
            </a:extLst>
          </p:cNvPr>
          <p:cNvSpPr txBox="1"/>
          <p:nvPr/>
        </p:nvSpPr>
        <p:spPr>
          <a:xfrm>
            <a:off x="456217" y="6225856"/>
            <a:ext cx="6020554" cy="400110"/>
          </a:xfrm>
          <a:prstGeom prst="rect">
            <a:avLst/>
          </a:prstGeom>
          <a:noFill/>
        </p:spPr>
        <p:txBody>
          <a:bodyPr wrap="square" rtlCol="0">
            <a:spAutoFit/>
          </a:bodyPr>
          <a:lstStyle/>
          <a:p>
            <a:r>
              <a:rPr lang="es-MX" sz="2000" dirty="0">
                <a:latin typeface="Calibri" panose="020F0502020204030204" pitchFamily="34" charset="0"/>
                <a:cs typeface="Calibri" panose="020F0502020204030204" pitchFamily="34" charset="0"/>
              </a:rPr>
              <a:t>Enlace informe de requerimientos: </a:t>
            </a:r>
            <a:r>
              <a:rPr lang="es-MX" sz="2000" dirty="0">
                <a:latin typeface="Calibri" panose="020F0502020204030204" pitchFamily="34" charset="0"/>
                <a:cs typeface="Calibri" panose="020F0502020204030204" pitchFamily="34" charset="0"/>
                <a:hlinkClick r:id="rId4" action="ppaction://hlinkfile"/>
              </a:rPr>
              <a:t>Informe</a:t>
            </a:r>
            <a:endParaRPr lang="es-MX" sz="20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2E6C9F22-D517-60E4-424A-18D1B3E87660}"/>
              </a:ext>
            </a:extLst>
          </p:cNvPr>
          <p:cNvPicPr>
            <a:picLocks noChangeAspect="1"/>
          </p:cNvPicPr>
          <p:nvPr/>
        </p:nvPicPr>
        <p:blipFill>
          <a:blip r:embed="rId5"/>
          <a:stretch>
            <a:fillRect/>
          </a:stretch>
        </p:blipFill>
        <p:spPr>
          <a:xfrm>
            <a:off x="221942" y="1640783"/>
            <a:ext cx="5553146" cy="45384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211a877bdc2_0_32"/>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lang="es-MX" sz="2600" dirty="0">
                <a:solidFill>
                  <a:srgbClr val="70AD47"/>
                </a:solidFill>
                <a:latin typeface="Calibri"/>
                <a:ea typeface="Calibri"/>
                <a:cs typeface="Calibri"/>
                <a:sym typeface="Calibri"/>
              </a:rPr>
              <a:t>Mapa de navegación</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25" name="Google Shape;225;g211a877bdc2_0_32"/>
          <p:cNvCxnSpPr>
            <a:cxnSpLocks/>
            <a:stCxn id="224" idx="1"/>
          </p:cNvCxnSpPr>
          <p:nvPr/>
        </p:nvCxnSpPr>
        <p:spPr>
          <a:xfrm>
            <a:off x="950054" y="1142467"/>
            <a:ext cx="5042396" cy="0"/>
          </a:xfrm>
          <a:prstGeom prst="straightConnector1">
            <a:avLst/>
          </a:prstGeom>
          <a:noFill/>
          <a:ln w="50800" cap="flat" cmpd="sng">
            <a:solidFill>
              <a:schemeClr val="accent6"/>
            </a:solidFill>
            <a:prstDash val="solid"/>
            <a:miter lim="800000"/>
            <a:headEnd type="none" w="sm" len="sm"/>
            <a:tailEnd type="none" w="sm" len="sm"/>
          </a:ln>
        </p:spPr>
      </p:cxnSp>
      <p:sp>
        <p:nvSpPr>
          <p:cNvPr id="226" name="Google Shape;226;g211a877bdc2_0_32"/>
          <p:cNvSpPr txBox="1"/>
          <p:nvPr/>
        </p:nvSpPr>
        <p:spPr>
          <a:xfrm>
            <a:off x="77755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1500"/>
              </a:spcBef>
              <a:spcAft>
                <a:spcPts val="150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pic>
        <p:nvPicPr>
          <p:cNvPr id="10" name="Imagen 9">
            <a:extLst>
              <a:ext uri="{FF2B5EF4-FFF2-40B4-BE49-F238E27FC236}">
                <a16:creationId xmlns:a16="http://schemas.microsoft.com/office/drawing/2014/main" id="{2A91F2E8-26AA-47E6-A872-56E06EA26E3F}"/>
              </a:ext>
            </a:extLst>
          </p:cNvPr>
          <p:cNvPicPr>
            <a:picLocks noChangeAspect="1"/>
          </p:cNvPicPr>
          <p:nvPr/>
        </p:nvPicPr>
        <p:blipFill>
          <a:blip r:embed="rId3"/>
          <a:stretch>
            <a:fillRect/>
          </a:stretch>
        </p:blipFill>
        <p:spPr>
          <a:xfrm>
            <a:off x="1393794" y="1500716"/>
            <a:ext cx="9303798" cy="4979979"/>
          </a:xfrm>
          <a:prstGeom prst="rect">
            <a:avLst/>
          </a:prstGeom>
        </p:spPr>
      </p:pic>
    </p:spTree>
    <p:extLst>
      <p:ext uri="{BB962C8B-B14F-4D97-AF65-F5344CB8AC3E}">
        <p14:creationId xmlns:p14="http://schemas.microsoft.com/office/powerpoint/2010/main" val="3747653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ea typeface="Work Sans Medium"/>
                <a:cs typeface="Work Sans Medium"/>
                <a:sym typeface="Work Sans Medium"/>
              </a:rPr>
              <a:t>Mockups  </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170" name="Picture 2">
            <a:extLst>
              <a:ext uri="{FF2B5EF4-FFF2-40B4-BE49-F238E27FC236}">
                <a16:creationId xmlns:a16="http://schemas.microsoft.com/office/drawing/2014/main" id="{2AE16A44-AAF1-B4A3-D0EE-EBCC1A4CB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11" y="1591055"/>
            <a:ext cx="4206439" cy="435346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A10E0D2-8EEF-0B3E-061B-642AD2194F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8550" y="1611007"/>
            <a:ext cx="3895589" cy="433351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9035BCFC-B834-6EAB-D65D-9C43C7E5D3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3400" y="1611008"/>
            <a:ext cx="3895589" cy="4418318"/>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1BDD6917-0608-6E4B-7827-49185D954F79}"/>
              </a:ext>
            </a:extLst>
          </p:cNvPr>
          <p:cNvSpPr txBox="1"/>
          <p:nvPr/>
        </p:nvSpPr>
        <p:spPr>
          <a:xfrm>
            <a:off x="293255" y="6137293"/>
            <a:ext cx="3690270" cy="461665"/>
          </a:xfrm>
          <a:prstGeom prst="rect">
            <a:avLst/>
          </a:prstGeom>
          <a:noFill/>
        </p:spPr>
        <p:txBody>
          <a:bodyPr wrap="square" rtlCol="0">
            <a:spAutoFit/>
          </a:bodyPr>
          <a:lstStyle/>
          <a:p>
            <a:r>
              <a:rPr lang="es-MX" sz="2400" dirty="0">
                <a:latin typeface="Calibri" panose="020F0502020204030204" pitchFamily="34" charset="0"/>
                <a:cs typeface="Calibri" panose="020F0502020204030204" pitchFamily="34" charset="0"/>
              </a:rPr>
              <a:t>Enlace Mockups: </a:t>
            </a:r>
            <a:r>
              <a:rPr lang="es-MX" sz="2400" dirty="0">
                <a:latin typeface="Calibri" panose="020F0502020204030204" pitchFamily="34" charset="0"/>
                <a:cs typeface="Calibri" panose="020F0502020204030204" pitchFamily="34" charset="0"/>
                <a:hlinkClick r:id="rId6" action="ppaction://hlinkfile"/>
              </a:rPr>
              <a:t>Mockups</a:t>
            </a:r>
            <a:endParaRPr lang="es-MX" sz="2400" dirty="0">
              <a:latin typeface="Calibri" panose="020F0502020204030204" pitchFamily="34" charset="0"/>
              <a:cs typeface="Calibri" panose="020F050202020403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txBox="1"/>
          <p:nvPr/>
        </p:nvSpPr>
        <p:spPr>
          <a:xfrm>
            <a:off x="596964" y="507561"/>
            <a:ext cx="100590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Estimación de Costos de Software-Hardware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23" name="Google Shape;123;p5"/>
          <p:cNvCxnSpPr>
            <a:cxnSpLocks/>
          </p:cNvCxnSpPr>
          <p:nvPr/>
        </p:nvCxnSpPr>
        <p:spPr>
          <a:xfrm>
            <a:off x="760491" y="1044111"/>
            <a:ext cx="6898740" cy="0"/>
          </a:xfrm>
          <a:prstGeom prst="straightConnector1">
            <a:avLst/>
          </a:prstGeom>
          <a:noFill/>
          <a:ln w="50800" cap="flat" cmpd="sng">
            <a:solidFill>
              <a:schemeClr val="accent6"/>
            </a:solidFill>
            <a:prstDash val="solid"/>
            <a:miter lim="800000"/>
            <a:headEnd type="none" w="sm" len="sm"/>
            <a:tailEnd type="none" w="sm" len="sm"/>
          </a:ln>
        </p:spPr>
      </p:cxnSp>
      <p:sp>
        <p:nvSpPr>
          <p:cNvPr id="124" name="Google Shape;124;p5"/>
          <p:cNvSpPr txBox="1"/>
          <p:nvPr/>
        </p:nvSpPr>
        <p:spPr>
          <a:xfrm>
            <a:off x="596964" y="1221004"/>
            <a:ext cx="8041200" cy="2117835"/>
          </a:xfrm>
          <a:prstGeom prst="rect">
            <a:avLst/>
          </a:prstGeom>
          <a:noFill/>
          <a:ln>
            <a:noFill/>
          </a:ln>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1200"/>
              </a:spcBef>
              <a:spcAft>
                <a:spcPts val="0"/>
              </a:spcAft>
              <a:buClr>
                <a:srgbClr val="000000"/>
              </a:buClr>
              <a:buSzPts val="688"/>
              <a:buFont typeface="Arial"/>
              <a:buNone/>
              <a:tabLst/>
              <a:defRPr/>
            </a:pPr>
            <a:r>
              <a:rPr kumimoji="0" lang="es-MX" sz="2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Una ficha técnica es un documento que proporciona información detallada y específica sobre las características, especificaciones técnicas y otros detalles relevantes de un producto, servicio o sistema. Esta ficha técnica sirve como referencia precisa para usuarios, clientes, desarrolladores o técnicos que necesitan comprender a fondo las capacidades y condiciones de uso del objeto en cuestión. </a:t>
            </a:r>
          </a:p>
          <a:p>
            <a:pPr marL="0" marR="0" lvl="0" indent="0" defTabSz="914400" rtl="0" eaLnBrk="1" fontAlgn="auto" latinLnBrk="0" hangingPunct="1">
              <a:lnSpc>
                <a:spcPct val="100000"/>
              </a:lnSpc>
              <a:spcBef>
                <a:spcPts val="1200"/>
              </a:spcBef>
              <a:spcAft>
                <a:spcPts val="0"/>
              </a:spcAft>
              <a:buClr>
                <a:srgbClr val="000000"/>
              </a:buClr>
              <a:buSzPts val="688"/>
              <a:buFont typeface="Arial"/>
              <a:buNone/>
              <a:tabLst/>
              <a:defRPr/>
            </a:pPr>
            <a:r>
              <a:rPr lang="es-MX" sz="2000" dirty="0">
                <a:latin typeface="Calibri" panose="020F0502020204030204" pitchFamily="34" charset="0"/>
                <a:cs typeface="Calibri" panose="020F0502020204030204" pitchFamily="34" charset="0"/>
              </a:rPr>
              <a:t>En este caso, realizamos una estimación de costos en Hardware y Software, tanto mínimo como recomendado para el proyecto.</a:t>
            </a:r>
            <a:endParaRPr kumimoji="0" sz="2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pic>
        <p:nvPicPr>
          <p:cNvPr id="13" name="Imagen 12">
            <a:extLst>
              <a:ext uri="{FF2B5EF4-FFF2-40B4-BE49-F238E27FC236}">
                <a16:creationId xmlns:a16="http://schemas.microsoft.com/office/drawing/2014/main" id="{21EE7A04-0BB3-8272-9C20-CFE86932E2D6}"/>
              </a:ext>
            </a:extLst>
          </p:cNvPr>
          <p:cNvPicPr>
            <a:picLocks noChangeAspect="1"/>
          </p:cNvPicPr>
          <p:nvPr/>
        </p:nvPicPr>
        <p:blipFill>
          <a:blip r:embed="rId3"/>
          <a:stretch>
            <a:fillRect/>
          </a:stretch>
        </p:blipFill>
        <p:spPr>
          <a:xfrm>
            <a:off x="4865955" y="4301695"/>
            <a:ext cx="2888620" cy="1717172"/>
          </a:xfrm>
          <a:prstGeom prst="rect">
            <a:avLst/>
          </a:prstGeom>
        </p:spPr>
      </p:pic>
      <p:sp>
        <p:nvSpPr>
          <p:cNvPr id="16" name="CuadroTexto 15">
            <a:extLst>
              <a:ext uri="{FF2B5EF4-FFF2-40B4-BE49-F238E27FC236}">
                <a16:creationId xmlns:a16="http://schemas.microsoft.com/office/drawing/2014/main" id="{A6BF44F8-0E0C-F59A-B6FD-F39C422CE965}"/>
              </a:ext>
            </a:extLst>
          </p:cNvPr>
          <p:cNvSpPr txBox="1"/>
          <p:nvPr/>
        </p:nvSpPr>
        <p:spPr>
          <a:xfrm>
            <a:off x="519591" y="5944000"/>
            <a:ext cx="3690270" cy="369332"/>
          </a:xfrm>
          <a:prstGeom prst="rect">
            <a:avLst/>
          </a:prstGeom>
          <a:noFill/>
        </p:spPr>
        <p:txBody>
          <a:bodyPr wrap="square" rtlCol="0">
            <a:spAutoFit/>
          </a:bodyPr>
          <a:lstStyle/>
          <a:p>
            <a:r>
              <a:rPr lang="es-MX" sz="1800" dirty="0">
                <a:latin typeface="Calibri" panose="020F0502020204030204" pitchFamily="34" charset="0"/>
                <a:cs typeface="Calibri" panose="020F0502020204030204" pitchFamily="34" charset="0"/>
              </a:rPr>
              <a:t>Enlace Ficha Técnica: </a:t>
            </a:r>
            <a:r>
              <a:rPr lang="es-MX" sz="1800" dirty="0">
                <a:latin typeface="Calibri" panose="020F0502020204030204" pitchFamily="34" charset="0"/>
                <a:cs typeface="Calibri" panose="020F0502020204030204" pitchFamily="34" charset="0"/>
                <a:hlinkClick r:id="rId4" action="ppaction://hlinkfile"/>
              </a:rPr>
              <a:t>Ficha</a:t>
            </a:r>
            <a:endParaRPr lang="es-MX" sz="1800" dirty="0">
              <a:latin typeface="Calibri" panose="020F0502020204030204" pitchFamily="34" charset="0"/>
              <a:cs typeface="Calibri" panose="020F0502020204030204" pitchFamily="34" charset="0"/>
            </a:endParaRPr>
          </a:p>
        </p:txBody>
      </p:sp>
      <p:sp>
        <p:nvSpPr>
          <p:cNvPr id="17" name="CuadroTexto 16">
            <a:extLst>
              <a:ext uri="{FF2B5EF4-FFF2-40B4-BE49-F238E27FC236}">
                <a16:creationId xmlns:a16="http://schemas.microsoft.com/office/drawing/2014/main" id="{1C929B1F-F049-0337-8275-52C23B3439BC}"/>
              </a:ext>
            </a:extLst>
          </p:cNvPr>
          <p:cNvSpPr txBox="1"/>
          <p:nvPr/>
        </p:nvSpPr>
        <p:spPr>
          <a:xfrm>
            <a:off x="519591" y="6275554"/>
            <a:ext cx="5790674" cy="369332"/>
          </a:xfrm>
          <a:prstGeom prst="rect">
            <a:avLst/>
          </a:prstGeom>
          <a:noFill/>
        </p:spPr>
        <p:txBody>
          <a:bodyPr wrap="square" rtlCol="0">
            <a:spAutoFit/>
          </a:bodyPr>
          <a:lstStyle/>
          <a:p>
            <a:r>
              <a:rPr lang="es-MX" sz="1800" dirty="0">
                <a:latin typeface="Calibri" panose="020F0502020204030204" pitchFamily="34" charset="0"/>
                <a:cs typeface="Calibri" panose="020F0502020204030204" pitchFamily="34" charset="0"/>
              </a:rPr>
              <a:t>Enlace Informe de Ficha técnica: </a:t>
            </a:r>
            <a:r>
              <a:rPr lang="es-MX" sz="1800" dirty="0">
                <a:latin typeface="Calibri" panose="020F0502020204030204" pitchFamily="34" charset="0"/>
                <a:cs typeface="Calibri" panose="020F0502020204030204" pitchFamily="34" charset="0"/>
                <a:hlinkClick r:id="rId5" action="ppaction://hlinkfile"/>
              </a:rPr>
              <a:t>Informe</a:t>
            </a:r>
            <a:r>
              <a:rPr lang="es-MX" sz="1800" dirty="0">
                <a:latin typeface="Calibri" panose="020F0502020204030204" pitchFamily="34" charset="0"/>
                <a:cs typeface="Calibri" panose="020F0502020204030204" pitchFamily="34" charset="0"/>
              </a:rPr>
              <a:t> </a:t>
            </a:r>
          </a:p>
        </p:txBody>
      </p:sp>
      <p:pic>
        <p:nvPicPr>
          <p:cNvPr id="3" name="Imagen 2">
            <a:extLst>
              <a:ext uri="{FF2B5EF4-FFF2-40B4-BE49-F238E27FC236}">
                <a16:creationId xmlns:a16="http://schemas.microsoft.com/office/drawing/2014/main" id="{421DB0D5-BE4B-1F62-9011-C919CDB1F353}"/>
              </a:ext>
            </a:extLst>
          </p:cNvPr>
          <p:cNvPicPr>
            <a:picLocks noChangeAspect="1"/>
          </p:cNvPicPr>
          <p:nvPr/>
        </p:nvPicPr>
        <p:blipFill>
          <a:blip r:embed="rId6"/>
          <a:stretch>
            <a:fillRect/>
          </a:stretch>
        </p:blipFill>
        <p:spPr>
          <a:xfrm>
            <a:off x="7994416" y="4301695"/>
            <a:ext cx="2661548" cy="14687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3" name="Imagen 2">
            <a:extLst>
              <a:ext uri="{FF2B5EF4-FFF2-40B4-BE49-F238E27FC236}">
                <a16:creationId xmlns:a16="http://schemas.microsoft.com/office/drawing/2014/main" id="{701A015B-1AE8-495B-8B3F-F2AC7F82155B}"/>
              </a:ext>
            </a:extLst>
          </p:cNvPr>
          <p:cNvPicPr>
            <a:picLocks noChangeAspect="1"/>
          </p:cNvPicPr>
          <p:nvPr/>
        </p:nvPicPr>
        <p:blipFill>
          <a:blip r:embed="rId3"/>
          <a:stretch>
            <a:fillRect/>
          </a:stretch>
        </p:blipFill>
        <p:spPr>
          <a:xfrm>
            <a:off x="887840" y="836950"/>
            <a:ext cx="7024388" cy="5695025"/>
          </a:xfrm>
          <a:prstGeom prst="rect">
            <a:avLst/>
          </a:prstGeom>
        </p:spPr>
      </p:pic>
      <p:sp>
        <p:nvSpPr>
          <p:cNvPr id="133" name="Google Shape;133;p6"/>
          <p:cNvSpPr txBox="1"/>
          <p:nvPr/>
        </p:nvSpPr>
        <p:spPr>
          <a:xfrm>
            <a:off x="611232" y="316971"/>
            <a:ext cx="5547843" cy="107303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Diagrama de Casos de Uso</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34" name="Google Shape;134;p6"/>
          <p:cNvCxnSpPr>
            <a:cxnSpLocks/>
            <a:stCxn id="133" idx="1"/>
          </p:cNvCxnSpPr>
          <p:nvPr/>
        </p:nvCxnSpPr>
        <p:spPr>
          <a:xfrm>
            <a:off x="611232" y="853486"/>
            <a:ext cx="5111200" cy="0"/>
          </a:xfrm>
          <a:prstGeom prst="straightConnector1">
            <a:avLst/>
          </a:prstGeom>
          <a:noFill/>
          <a:ln w="50800" cap="flat" cmpd="sng">
            <a:solidFill>
              <a:schemeClr val="accent6"/>
            </a:solidFill>
            <a:prstDash val="solid"/>
            <a:miter lim="800000"/>
            <a:headEnd type="none" w="sm" len="sm"/>
            <a:tailEnd type="none" w="sm" len="sm"/>
          </a:ln>
        </p:spPr>
      </p:cxnSp>
      <p:sp>
        <p:nvSpPr>
          <p:cNvPr id="135" name="Google Shape;135;p6"/>
          <p:cNvSpPr txBox="1"/>
          <p:nvPr/>
        </p:nvSpPr>
        <p:spPr>
          <a:xfrm>
            <a:off x="756825" y="1851600"/>
            <a:ext cx="50424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7916"/>
              </a:lnSpc>
              <a:spcBef>
                <a:spcPts val="0"/>
              </a:spcBef>
              <a:spcAft>
                <a:spcPts val="80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6" name="Google Shape;136;p6"/>
          <p:cNvSpPr txBox="1"/>
          <p:nvPr/>
        </p:nvSpPr>
        <p:spPr>
          <a:xfrm>
            <a:off x="9305531" y="1251468"/>
            <a:ext cx="2750988" cy="1846629"/>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s-MX" sz="18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rPr>
              <a:t>Los diagramas de casos de uso son creados a partir de los requerimientos funcionales y muestran qué acciones realizará cada actor</a:t>
            </a:r>
            <a:r>
              <a:rPr kumimoji="0" lang="es-MX" sz="1800" b="0" i="0" u="none" strike="noStrike" kern="0" cap="none" spc="0" normalizeH="0" baseline="0" noProof="0" dirty="0">
                <a:ln>
                  <a:noFill/>
                </a:ln>
                <a:solidFill>
                  <a:srgbClr val="282C33"/>
                </a:solidFill>
                <a:effectLst/>
                <a:uLnTx/>
                <a:uFillTx/>
                <a:latin typeface="Arial"/>
                <a:ea typeface="Arial"/>
                <a:cs typeface="Arial"/>
                <a:sym typeface="Arial"/>
              </a:rPr>
              <a:t>.</a:t>
            </a:r>
            <a:endParaRPr kumimoji="0" sz="1800" b="0" i="0" u="none" strike="noStrike" kern="0" cap="none" spc="0" normalizeH="0" baseline="0" noProof="0" dirty="0">
              <a:ln>
                <a:noFill/>
              </a:ln>
              <a:solidFill>
                <a:srgbClr val="282C33"/>
              </a:solidFill>
              <a:effectLst/>
              <a:uLnTx/>
              <a:uFillTx/>
              <a:latin typeface="Arial"/>
              <a:ea typeface="Arial"/>
              <a:cs typeface="Arial"/>
              <a:sym typeface="Arial"/>
            </a:endParaRPr>
          </a:p>
        </p:txBody>
      </p:sp>
      <p:sp>
        <p:nvSpPr>
          <p:cNvPr id="137" name="Google Shape;137;p6"/>
          <p:cNvSpPr txBox="1"/>
          <p:nvPr/>
        </p:nvSpPr>
        <p:spPr>
          <a:xfrm>
            <a:off x="9909000" y="6457800"/>
            <a:ext cx="22830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highlight>
                <a:srgbClr val="FFFFFF"/>
              </a:highlight>
              <a:uLnTx/>
              <a:uFillTx/>
              <a:latin typeface="Arial"/>
              <a:ea typeface="Arial"/>
              <a:cs typeface="Arial"/>
              <a:sym typeface="Arial"/>
            </a:endParaRPr>
          </a:p>
        </p:txBody>
      </p:sp>
      <p:sp>
        <p:nvSpPr>
          <p:cNvPr id="139" name="Google Shape;139;p6"/>
          <p:cNvSpPr txBox="1"/>
          <p:nvPr/>
        </p:nvSpPr>
        <p:spPr>
          <a:xfrm>
            <a:off x="756825" y="6531975"/>
            <a:ext cx="115953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 name="CuadroTexto 4">
            <a:extLst>
              <a:ext uri="{FF2B5EF4-FFF2-40B4-BE49-F238E27FC236}">
                <a16:creationId xmlns:a16="http://schemas.microsoft.com/office/drawing/2014/main" id="{2F405995-E01F-1170-DC80-C8A8346021D2}"/>
              </a:ext>
            </a:extLst>
          </p:cNvPr>
          <p:cNvSpPr txBox="1"/>
          <p:nvPr/>
        </p:nvSpPr>
        <p:spPr>
          <a:xfrm>
            <a:off x="8565717" y="6383625"/>
            <a:ext cx="3626283" cy="307777"/>
          </a:xfrm>
          <a:prstGeom prst="rect">
            <a:avLst/>
          </a:prstGeom>
          <a:noFill/>
        </p:spPr>
        <p:txBody>
          <a:bodyPr wrap="square" rtlCol="0">
            <a:spAutoFit/>
          </a:bodyPr>
          <a:lstStyle/>
          <a:p>
            <a:r>
              <a:rPr lang="es-MX" dirty="0">
                <a:latin typeface="Calibri" panose="020F0502020204030204" pitchFamily="34" charset="0"/>
                <a:cs typeface="Calibri" panose="020F0502020204030204" pitchFamily="34" charset="0"/>
              </a:rPr>
              <a:t>Enlace documento Casos de uso: </a:t>
            </a:r>
            <a:r>
              <a:rPr lang="es-MX" dirty="0">
                <a:latin typeface="Calibri" panose="020F0502020204030204" pitchFamily="34" charset="0"/>
                <a:cs typeface="Calibri" panose="020F0502020204030204" pitchFamily="34" charset="0"/>
                <a:hlinkClick r:id="rId4" action="ppaction://hlinkfile"/>
              </a:rPr>
              <a:t>Documento</a:t>
            </a:r>
            <a:endParaRPr lang="es-MX" dirty="0">
              <a:latin typeface="Calibri" panose="020F0502020204030204" pitchFamily="34" charset="0"/>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26" name="Picture 2" descr="grupo de dibujos animados de vector de icono de personas en estilo cómico.  personas firman pictograma de ilustración. concepto de efecto de  salpicadura de negocios de personas. 16145774 Vector en Vecteezy">
            <a:extLst>
              <a:ext uri="{FF2B5EF4-FFF2-40B4-BE49-F238E27FC236}">
                <a16:creationId xmlns:a16="http://schemas.microsoft.com/office/drawing/2014/main" id="{2E2DBCC3-47EC-BAFC-BDAB-30A8AEBDC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4" y="1605741"/>
            <a:ext cx="8128084" cy="4741199"/>
          </a:xfrm>
          <a:prstGeom prst="rect">
            <a:avLst/>
          </a:prstGeom>
          <a:noFill/>
          <a:extLst>
            <a:ext uri="{909E8E84-426E-40DD-AFC4-6F175D3DCCD1}">
              <a14:hiddenFill xmlns:a14="http://schemas.microsoft.com/office/drawing/2010/main">
                <a:solidFill>
                  <a:srgbClr val="FFFFFF"/>
                </a:solidFill>
              </a14:hiddenFill>
            </a:ext>
          </a:extLst>
        </p:spPr>
      </p:pic>
      <p:sp>
        <p:nvSpPr>
          <p:cNvPr id="104" name="Google Shape;104;p2"/>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Integrantes</a:t>
            </a:r>
            <a:endParaRPr lang="es-MX"/>
          </a:p>
        </p:txBody>
      </p:sp>
      <p:sp>
        <p:nvSpPr>
          <p:cNvPr id="105" name="Google Shape;105;p2"/>
          <p:cNvSpPr txBox="1"/>
          <p:nvPr/>
        </p:nvSpPr>
        <p:spPr>
          <a:xfrm>
            <a:off x="7930835" y="2829517"/>
            <a:ext cx="3912343" cy="3139281"/>
          </a:xfrm>
          <a:prstGeom prst="rect">
            <a:avLst/>
          </a:prstGeom>
          <a:noFill/>
          <a:ln>
            <a:noFill/>
          </a:ln>
        </p:spPr>
        <p:txBody>
          <a:bodyPr spcFirstLastPara="1" wrap="square" lIns="91425" tIns="45700" rIns="91425" bIns="45700" anchor="t" anchorCtr="0">
            <a:spAutoFit/>
          </a:bodyPr>
          <a:lstStyle/>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Jonathan Bedoya</a:t>
            </a:r>
            <a:r>
              <a:rPr lang="es-MX" sz="3200" b="0" i="0" dirty="0">
                <a:solidFill>
                  <a:srgbClr val="000000"/>
                </a:solidFill>
                <a:effectLst/>
                <a:latin typeface="Calibri" panose="020F0502020204030204" pitchFamily="34" charset="0"/>
                <a:cs typeface="Calibri" panose="020F0502020204030204" pitchFamily="34" charset="0"/>
              </a:rPr>
              <a:t>​</a:t>
            </a:r>
          </a:p>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Diego Guerra</a:t>
            </a:r>
            <a:r>
              <a:rPr lang="es-MX" sz="3200" b="0" i="0" dirty="0">
                <a:solidFill>
                  <a:srgbClr val="000000"/>
                </a:solidFill>
                <a:effectLst/>
                <a:latin typeface="Calibri" panose="020F0502020204030204" pitchFamily="34" charset="0"/>
                <a:cs typeface="Calibri" panose="020F0502020204030204" pitchFamily="34" charset="0"/>
              </a:rPr>
              <a:t>​</a:t>
            </a:r>
          </a:p>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Julián Heredia</a:t>
            </a:r>
            <a:r>
              <a:rPr lang="es-MX" sz="3200" b="0" i="0" dirty="0">
                <a:solidFill>
                  <a:srgbClr val="000000"/>
                </a:solidFill>
                <a:effectLst/>
                <a:latin typeface="Calibri" panose="020F0502020204030204" pitchFamily="34" charset="0"/>
                <a:cs typeface="Calibri" panose="020F0502020204030204" pitchFamily="34" charset="0"/>
              </a:rPr>
              <a:t>​ </a:t>
            </a:r>
          </a:p>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Ian Rodríguez</a:t>
            </a:r>
            <a:r>
              <a:rPr lang="es-MX" sz="3200" b="0" i="0" dirty="0">
                <a:solidFill>
                  <a:srgbClr val="000000"/>
                </a:solidFill>
                <a:effectLst/>
                <a:latin typeface="Calibri" panose="020F0502020204030204" pitchFamily="34" charset="0"/>
                <a:cs typeface="Calibri" panose="020F0502020204030204" pitchFamily="34" charset="0"/>
              </a:rPr>
              <a:t>​</a:t>
            </a:r>
          </a:p>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Sergio Rueda</a:t>
            </a:r>
            <a:r>
              <a:rPr lang="es-MX" sz="3200" b="0" i="0" dirty="0">
                <a:solidFill>
                  <a:srgbClr val="000000"/>
                </a:solidFill>
                <a:effectLst/>
                <a:latin typeface="Calibri" panose="020F0502020204030204" pitchFamily="34" charset="0"/>
                <a:cs typeface="Calibri" panose="020F0502020204030204" pitchFamily="34" charset="0"/>
              </a:rPr>
              <a:t>​</a:t>
            </a:r>
          </a:p>
          <a:p>
            <a:pPr algn="l" rtl="0" fontAlgn="base">
              <a:buFont typeface="Arial" panose="020B0604020202020204" pitchFamily="34" charset="0"/>
              <a:buChar char="•"/>
            </a:pPr>
            <a:endParaRPr lang="es-MX" sz="2400" b="0" i="0" dirty="0">
              <a:solidFill>
                <a:srgbClr val="000000"/>
              </a:solidFill>
              <a:effectLst/>
              <a:highlight>
                <a:srgbClr val="F5F5F5"/>
              </a:highlight>
              <a:latin typeface="Arial" panose="020B0604020202020204" pitchFamily="34" charset="0"/>
            </a:endParaRPr>
          </a:p>
          <a:p>
            <a:pPr marL="457200" marR="0" lvl="0" indent="0" algn="l" rtl="0">
              <a:lnSpc>
                <a:spcPct val="100000"/>
              </a:lnSpc>
              <a:spcBef>
                <a:spcPts val="0"/>
              </a:spcBef>
              <a:spcAft>
                <a:spcPts val="0"/>
              </a:spcAft>
              <a:buNone/>
            </a:pPr>
            <a:endParaRPr lang="es-MX" sz="1400" i="0" u="none" strike="noStrike" cap="none" dirty="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6" name="Imagen 5">
            <a:extLst>
              <a:ext uri="{FF2B5EF4-FFF2-40B4-BE49-F238E27FC236}">
                <a16:creationId xmlns:a16="http://schemas.microsoft.com/office/drawing/2014/main" id="{6E4C1303-0518-4488-BDA9-8C149480B41D}"/>
              </a:ext>
            </a:extLst>
          </p:cNvPr>
          <p:cNvPicPr>
            <a:picLocks noChangeAspect="1"/>
          </p:cNvPicPr>
          <p:nvPr/>
        </p:nvPicPr>
        <p:blipFill>
          <a:blip r:embed="rId3"/>
          <a:stretch>
            <a:fillRect/>
          </a:stretch>
        </p:blipFill>
        <p:spPr>
          <a:xfrm>
            <a:off x="3446210" y="1354393"/>
            <a:ext cx="8689790" cy="4888007"/>
          </a:xfrm>
          <a:prstGeom prst="rect">
            <a:avLst/>
          </a:prstGeom>
        </p:spPr>
      </p:pic>
      <p:sp>
        <p:nvSpPr>
          <p:cNvPr id="162" name="Google Shape;162;g2153273d2e4_0_0"/>
          <p:cNvSpPr txBox="1"/>
          <p:nvPr/>
        </p:nvSpPr>
        <p:spPr>
          <a:xfrm>
            <a:off x="695500" y="542700"/>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Modelo Entidad </a:t>
            </a:r>
            <a:r>
              <a:rPr lang="es-MX" sz="2600" dirty="0">
                <a:solidFill>
                  <a:srgbClr val="38AA00"/>
                </a:solidFill>
                <a:latin typeface="Work Sans Light"/>
                <a:ea typeface="Work Sans Light"/>
                <a:cs typeface="Work Sans Light"/>
                <a:sym typeface="Work Sans Light"/>
              </a:rPr>
              <a:t>R</a:t>
            </a: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elación</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63" name="Google Shape;163;g2153273d2e4_0_0"/>
          <p:cNvCxnSpPr>
            <a:cxnSpLocks/>
            <a:stCxn id="162" idx="1"/>
          </p:cNvCxnSpPr>
          <p:nvPr/>
        </p:nvCxnSpPr>
        <p:spPr>
          <a:xfrm flipV="1">
            <a:off x="695500" y="1069318"/>
            <a:ext cx="5025233" cy="9932"/>
          </a:xfrm>
          <a:prstGeom prst="straightConnector1">
            <a:avLst/>
          </a:prstGeom>
          <a:noFill/>
          <a:ln w="50800" cap="flat" cmpd="sng">
            <a:solidFill>
              <a:schemeClr val="accent6"/>
            </a:solidFill>
            <a:prstDash val="solid"/>
            <a:miter lim="800000"/>
            <a:headEnd type="none" w="sm" len="sm"/>
            <a:tailEnd type="none" w="sm" len="sm"/>
          </a:ln>
        </p:spPr>
      </p:cxnSp>
      <p:sp>
        <p:nvSpPr>
          <p:cNvPr id="164" name="Google Shape;164;g2153273d2e4_0_0"/>
          <p:cNvSpPr txBox="1"/>
          <p:nvPr/>
        </p:nvSpPr>
        <p:spPr>
          <a:xfrm>
            <a:off x="86380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165" name="Google Shape;165;g2153273d2e4_0_0"/>
          <p:cNvSpPr txBox="1"/>
          <p:nvPr/>
        </p:nvSpPr>
        <p:spPr>
          <a:xfrm flipH="1">
            <a:off x="9547000" y="6242400"/>
            <a:ext cx="2589000" cy="581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6" name="Google Shape;166;g2153273d2e4_0_0"/>
          <p:cNvSpPr txBox="1"/>
          <p:nvPr/>
        </p:nvSpPr>
        <p:spPr>
          <a:xfrm>
            <a:off x="539083" y="1196872"/>
            <a:ext cx="3304992" cy="2708403"/>
          </a:xfrm>
          <a:prstGeom prst="rect">
            <a:avLst/>
          </a:prstGeom>
          <a:noFill/>
          <a:ln>
            <a:noFill/>
          </a:ln>
        </p:spPr>
        <p:txBody>
          <a:bodyPr spcFirstLastPara="1" wrap="square" lIns="91425" tIns="91425" rIns="91425" bIns="91425" anchor="t" anchorCtr="0">
            <a:spAutoFit/>
          </a:bodyPr>
          <a:lstStyle/>
          <a:p>
            <a:endParaRPr lang="es-MX" sz="1800" dirty="0"/>
          </a:p>
          <a:p>
            <a:r>
              <a:rPr lang="es-MX" sz="1200" dirty="0">
                <a:latin typeface="Calibri" panose="020F0502020204030204" pitchFamily="34" charset="0"/>
                <a:cs typeface="Calibri" panose="020F0502020204030204" pitchFamily="34" charset="0"/>
              </a:rPr>
              <a:t>El modelo entidad-relación es un enfoque conceptual esencial para el diseño de bases de datos, proporcionando una representación abstracta de los datos y sus interacciones. Este modelo es fundamental para planificar y estructurar los datos de manera lógica y coherente antes de su implementación en sistemas de gestión de bases de datos, asegurando que la base de datos sea eficiente, escalable y fácil de mantener.</a:t>
            </a:r>
          </a:p>
          <a:p>
            <a:pPr marL="0" marR="0" lvl="0" indent="0" algn="l" defTabSz="914400" rtl="0" eaLnBrk="1" fontAlgn="auto" latinLnBrk="0" hangingPunct="1">
              <a:lnSpc>
                <a:spcPct val="100000"/>
              </a:lnSpc>
              <a:spcBef>
                <a:spcPts val="1200"/>
              </a:spcBef>
              <a:spcAft>
                <a:spcPts val="0"/>
              </a:spcAft>
              <a:buClr>
                <a:srgbClr val="000000"/>
              </a:buClr>
              <a:buSzPts val="1600"/>
              <a:buFont typeface="Arial"/>
              <a:buNone/>
              <a:tabLst/>
              <a:defRPr/>
            </a:pPr>
            <a:endParaRPr kumimoji="0" sz="1600" b="0" i="0" u="none" strike="noStrike" kern="0" cap="none" spc="0" normalizeH="0" baseline="0" noProof="0" dirty="0">
              <a:ln>
                <a:noFill/>
              </a:ln>
              <a:solidFill>
                <a:srgbClr val="000000"/>
              </a:solidFill>
              <a:effectLst/>
              <a:highlight>
                <a:srgbClr val="FFFFFF"/>
              </a:highlight>
              <a:uLnTx/>
              <a:uFillTx/>
              <a:latin typeface="Arial"/>
              <a:cs typeface="Arial"/>
              <a:sym typeface="Arial"/>
            </a:endParaRPr>
          </a:p>
        </p:txBody>
      </p:sp>
      <p:sp>
        <p:nvSpPr>
          <p:cNvPr id="168" name="Google Shape;168;g2153273d2e4_0_0"/>
          <p:cNvSpPr txBox="1"/>
          <p:nvPr/>
        </p:nvSpPr>
        <p:spPr>
          <a:xfrm>
            <a:off x="3844075" y="4128200"/>
            <a:ext cx="34200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3" name="Imagen 2">
            <a:extLst>
              <a:ext uri="{FF2B5EF4-FFF2-40B4-BE49-F238E27FC236}">
                <a16:creationId xmlns:a16="http://schemas.microsoft.com/office/drawing/2014/main" id="{B1A17FAD-DEFB-4A7A-AB5F-EFEAB0CD93F6}"/>
              </a:ext>
            </a:extLst>
          </p:cNvPr>
          <p:cNvPicPr>
            <a:picLocks noChangeAspect="1"/>
          </p:cNvPicPr>
          <p:nvPr/>
        </p:nvPicPr>
        <p:blipFill>
          <a:blip r:embed="rId3"/>
          <a:stretch>
            <a:fillRect/>
          </a:stretch>
        </p:blipFill>
        <p:spPr>
          <a:xfrm>
            <a:off x="4198622" y="1020731"/>
            <a:ext cx="7159975" cy="5727980"/>
          </a:xfrm>
          <a:prstGeom prst="rect">
            <a:avLst/>
          </a:prstGeom>
        </p:spPr>
      </p:pic>
      <p:sp>
        <p:nvSpPr>
          <p:cNvPr id="176" name="Google Shape;176;p8"/>
          <p:cNvSpPr txBox="1"/>
          <p:nvPr/>
        </p:nvSpPr>
        <p:spPr>
          <a:xfrm>
            <a:off x="548157" y="596198"/>
            <a:ext cx="5547843" cy="107303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Modelo Relacional</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77" name="Google Shape;177;p8"/>
          <p:cNvCxnSpPr>
            <a:cxnSpLocks/>
          </p:cNvCxnSpPr>
          <p:nvPr/>
        </p:nvCxnSpPr>
        <p:spPr>
          <a:xfrm>
            <a:off x="688045" y="1130020"/>
            <a:ext cx="4856756" cy="2693"/>
          </a:xfrm>
          <a:prstGeom prst="straightConnector1">
            <a:avLst/>
          </a:prstGeom>
          <a:noFill/>
          <a:ln w="50800" cap="flat" cmpd="sng">
            <a:solidFill>
              <a:schemeClr val="accent6"/>
            </a:solidFill>
            <a:prstDash val="solid"/>
            <a:miter lim="800000"/>
            <a:headEnd type="none" w="sm" len="sm"/>
            <a:tailEnd type="none" w="sm" len="sm"/>
          </a:ln>
        </p:spPr>
      </p:cxnSp>
      <p:sp>
        <p:nvSpPr>
          <p:cNvPr id="178" name="Google Shape;178;p8"/>
          <p:cNvSpPr txBox="1"/>
          <p:nvPr/>
        </p:nvSpPr>
        <p:spPr>
          <a:xfrm>
            <a:off x="86380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179" name="Google Shape;179;p8"/>
          <p:cNvSpPr txBox="1"/>
          <p:nvPr/>
        </p:nvSpPr>
        <p:spPr>
          <a:xfrm flipH="1">
            <a:off x="9547000" y="6242400"/>
            <a:ext cx="2589000" cy="581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0" name="Google Shape;180;p8"/>
          <p:cNvSpPr txBox="1"/>
          <p:nvPr/>
        </p:nvSpPr>
        <p:spPr>
          <a:xfrm>
            <a:off x="594044" y="1951687"/>
            <a:ext cx="2330064" cy="258529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s-MX" sz="1200" b="0" i="0" u="none" strike="noStrike" kern="0" cap="none" spc="0" normalizeH="0" baseline="0" noProof="0" dirty="0">
                <a:ln>
                  <a:noFill/>
                </a:ln>
                <a:solidFill>
                  <a:srgbClr val="040C28"/>
                </a:solidFill>
                <a:effectLst/>
                <a:highlight>
                  <a:srgbClr val="FFFFFF"/>
                </a:highlight>
                <a:uLnTx/>
                <a:uFillTx/>
                <a:latin typeface="Calibri" panose="020F0502020204030204" pitchFamily="34" charset="0"/>
                <a:cs typeface="Calibri" panose="020F0502020204030204" pitchFamily="34" charset="0"/>
                <a:sym typeface="Arial"/>
              </a:rPr>
              <a:t>Un modelo relacional es un tipo de modelo de base de datos que organiza la información en tablas, o relaciones, compuestas por filas y columnas. Cada fila representa un registro único y cada columna un atributo de datos. Este modelo utiliza claves primarias y foráneas para establecer relaciones entre tablas (muchos a muchos, uno a muchos y uno a uno) asegurando la integridad y consistencia de los datos.</a:t>
            </a:r>
            <a:endParaRPr kumimoji="0" sz="1200" b="0" i="0" u="none" strike="noStrike" kern="0" cap="none" spc="0" normalizeH="0" baseline="0" noProof="0" dirty="0">
              <a:ln>
                <a:noFill/>
              </a:ln>
              <a:solidFill>
                <a:srgbClr val="000000"/>
              </a:solidFill>
              <a:effectLst/>
              <a:highlight>
                <a:srgbClr val="FFFFFF"/>
              </a:highlight>
              <a:uLnTx/>
              <a:uFillTx/>
              <a:latin typeface="Calibri" panose="020F0502020204030204" pitchFamily="34" charset="0"/>
              <a:cs typeface="Calibri" panose="020F0502020204030204" pitchFamily="34" charset="0"/>
              <a:sym typeface="Arial"/>
            </a:endParaRPr>
          </a:p>
        </p:txBody>
      </p:sp>
      <p:sp>
        <p:nvSpPr>
          <p:cNvPr id="4" name="CuadroTexto 3">
            <a:extLst>
              <a:ext uri="{FF2B5EF4-FFF2-40B4-BE49-F238E27FC236}">
                <a16:creationId xmlns:a16="http://schemas.microsoft.com/office/drawing/2014/main" id="{59C019EC-9399-BF33-001D-0351A1D36874}"/>
              </a:ext>
            </a:extLst>
          </p:cNvPr>
          <p:cNvSpPr txBox="1"/>
          <p:nvPr/>
        </p:nvSpPr>
        <p:spPr>
          <a:xfrm>
            <a:off x="594044" y="6394600"/>
            <a:ext cx="4224600"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documento Modelo relacional: </a:t>
            </a:r>
            <a:r>
              <a:rPr lang="es-MX" sz="1200" dirty="0">
                <a:latin typeface="Calibri" panose="020F0502020204030204" pitchFamily="34" charset="0"/>
                <a:cs typeface="Calibri" panose="020F0502020204030204" pitchFamily="34" charset="0"/>
                <a:hlinkClick r:id="rId4" action="ppaction://hlinkfile"/>
              </a:rPr>
              <a:t>Documento</a:t>
            </a:r>
            <a:endParaRPr lang="es-MX" sz="1200" dirty="0">
              <a:latin typeface="Calibri" panose="020F0502020204030204" pitchFamily="34" charset="0"/>
              <a:cs typeface="Calibri" panose="020F05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8" name="Imagen 7">
            <a:extLst>
              <a:ext uri="{FF2B5EF4-FFF2-40B4-BE49-F238E27FC236}">
                <a16:creationId xmlns:a16="http://schemas.microsoft.com/office/drawing/2014/main" id="{20D0885C-4CAF-ABFB-01BE-A55866EEEC7B}"/>
              </a:ext>
            </a:extLst>
          </p:cNvPr>
          <p:cNvPicPr>
            <a:picLocks noChangeAspect="1"/>
          </p:cNvPicPr>
          <p:nvPr/>
        </p:nvPicPr>
        <p:blipFill>
          <a:blip r:embed="rId3"/>
          <a:stretch>
            <a:fillRect/>
          </a:stretch>
        </p:blipFill>
        <p:spPr>
          <a:xfrm>
            <a:off x="1334567" y="1409646"/>
            <a:ext cx="9038443" cy="5330668"/>
          </a:xfrm>
          <a:prstGeom prst="rect">
            <a:avLst/>
          </a:prstGeom>
        </p:spPr>
      </p:pic>
    </p:spTree>
    <p:extLst>
      <p:ext uri="{BB962C8B-B14F-4D97-AF65-F5344CB8AC3E}">
        <p14:creationId xmlns:p14="http://schemas.microsoft.com/office/powerpoint/2010/main" val="1175592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392652" y="206079"/>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E3FAC019-84ED-68EE-FF51-A186E13A8ADF}"/>
              </a:ext>
            </a:extLst>
          </p:cNvPr>
          <p:cNvPicPr>
            <a:picLocks noChangeAspect="1"/>
          </p:cNvPicPr>
          <p:nvPr/>
        </p:nvPicPr>
        <p:blipFill>
          <a:blip r:embed="rId3"/>
          <a:stretch>
            <a:fillRect/>
          </a:stretch>
        </p:blipFill>
        <p:spPr>
          <a:xfrm>
            <a:off x="1597981" y="1042779"/>
            <a:ext cx="8427856" cy="5815221"/>
          </a:xfrm>
          <a:prstGeom prst="rect">
            <a:avLst/>
          </a:prstGeom>
        </p:spPr>
      </p:pic>
    </p:spTree>
    <p:extLst>
      <p:ext uri="{BB962C8B-B14F-4D97-AF65-F5344CB8AC3E}">
        <p14:creationId xmlns:p14="http://schemas.microsoft.com/office/powerpoint/2010/main" val="925824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20706" y="189415"/>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97DD3C2A-A550-F820-BFFD-9FE4379FF86F}"/>
              </a:ext>
            </a:extLst>
          </p:cNvPr>
          <p:cNvPicPr>
            <a:picLocks noChangeAspect="1"/>
          </p:cNvPicPr>
          <p:nvPr/>
        </p:nvPicPr>
        <p:blipFill>
          <a:blip r:embed="rId3"/>
          <a:stretch>
            <a:fillRect/>
          </a:stretch>
        </p:blipFill>
        <p:spPr>
          <a:xfrm>
            <a:off x="1632857" y="1026115"/>
            <a:ext cx="8286871" cy="5831885"/>
          </a:xfrm>
          <a:prstGeom prst="rect">
            <a:avLst/>
          </a:prstGeom>
        </p:spPr>
      </p:pic>
    </p:spTree>
    <p:extLst>
      <p:ext uri="{BB962C8B-B14F-4D97-AF65-F5344CB8AC3E}">
        <p14:creationId xmlns:p14="http://schemas.microsoft.com/office/powerpoint/2010/main" val="2014478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086A3142-8268-F48D-BF22-3086CB3C99CE}"/>
              </a:ext>
            </a:extLst>
          </p:cNvPr>
          <p:cNvPicPr>
            <a:picLocks noChangeAspect="1"/>
          </p:cNvPicPr>
          <p:nvPr/>
        </p:nvPicPr>
        <p:blipFill>
          <a:blip r:embed="rId3"/>
          <a:stretch>
            <a:fillRect/>
          </a:stretch>
        </p:blipFill>
        <p:spPr>
          <a:xfrm>
            <a:off x="248957" y="1287262"/>
            <a:ext cx="5259989" cy="5570738"/>
          </a:xfrm>
          <a:prstGeom prst="rect">
            <a:avLst/>
          </a:prstGeom>
        </p:spPr>
      </p:pic>
      <p:pic>
        <p:nvPicPr>
          <p:cNvPr id="5" name="Imagen 4">
            <a:extLst>
              <a:ext uri="{FF2B5EF4-FFF2-40B4-BE49-F238E27FC236}">
                <a16:creationId xmlns:a16="http://schemas.microsoft.com/office/drawing/2014/main" id="{D696E4FB-06EE-06D8-A425-BFB991C7B432}"/>
              </a:ext>
            </a:extLst>
          </p:cNvPr>
          <p:cNvPicPr>
            <a:picLocks noChangeAspect="1"/>
          </p:cNvPicPr>
          <p:nvPr/>
        </p:nvPicPr>
        <p:blipFill>
          <a:blip r:embed="rId4"/>
          <a:stretch>
            <a:fillRect/>
          </a:stretch>
        </p:blipFill>
        <p:spPr>
          <a:xfrm>
            <a:off x="5676737" y="1287262"/>
            <a:ext cx="6266306" cy="5570737"/>
          </a:xfrm>
          <a:prstGeom prst="rect">
            <a:avLst/>
          </a:prstGeom>
        </p:spPr>
      </p:pic>
    </p:spTree>
    <p:extLst>
      <p:ext uri="{BB962C8B-B14F-4D97-AF65-F5344CB8AC3E}">
        <p14:creationId xmlns:p14="http://schemas.microsoft.com/office/powerpoint/2010/main" val="3675203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73972" y="156077"/>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CA503C96-179A-0FEA-A84F-2CDEEF22DAD7}"/>
              </a:ext>
            </a:extLst>
          </p:cNvPr>
          <p:cNvPicPr>
            <a:picLocks noChangeAspect="1"/>
          </p:cNvPicPr>
          <p:nvPr/>
        </p:nvPicPr>
        <p:blipFill>
          <a:blip r:embed="rId3"/>
          <a:stretch>
            <a:fillRect/>
          </a:stretch>
        </p:blipFill>
        <p:spPr>
          <a:xfrm>
            <a:off x="1287012" y="992777"/>
            <a:ext cx="9242352" cy="5865223"/>
          </a:xfrm>
          <a:prstGeom prst="rect">
            <a:avLst/>
          </a:prstGeom>
        </p:spPr>
      </p:pic>
    </p:spTree>
    <p:extLst>
      <p:ext uri="{BB962C8B-B14F-4D97-AF65-F5344CB8AC3E}">
        <p14:creationId xmlns:p14="http://schemas.microsoft.com/office/powerpoint/2010/main" val="2277777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17983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4BFCCC49-7257-890D-5672-0F8A73F71B85}"/>
              </a:ext>
            </a:extLst>
          </p:cNvPr>
          <p:cNvPicPr>
            <a:picLocks noChangeAspect="1"/>
          </p:cNvPicPr>
          <p:nvPr/>
        </p:nvPicPr>
        <p:blipFill>
          <a:blip r:embed="rId3"/>
          <a:stretch>
            <a:fillRect/>
          </a:stretch>
        </p:blipFill>
        <p:spPr>
          <a:xfrm>
            <a:off x="456217" y="1167450"/>
            <a:ext cx="11290663" cy="5676900"/>
          </a:xfrm>
          <a:prstGeom prst="rect">
            <a:avLst/>
          </a:prstGeom>
        </p:spPr>
      </p:pic>
    </p:spTree>
    <p:extLst>
      <p:ext uri="{BB962C8B-B14F-4D97-AF65-F5344CB8AC3E}">
        <p14:creationId xmlns:p14="http://schemas.microsoft.com/office/powerpoint/2010/main" val="2727468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47340" y="143015"/>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 name="Imagen 3">
            <a:extLst>
              <a:ext uri="{FF2B5EF4-FFF2-40B4-BE49-F238E27FC236}">
                <a16:creationId xmlns:a16="http://schemas.microsoft.com/office/drawing/2014/main" id="{46CCC135-750D-641A-7AA4-27BA52A5DE45}"/>
              </a:ext>
            </a:extLst>
          </p:cNvPr>
          <p:cNvPicPr>
            <a:picLocks noChangeAspect="1"/>
          </p:cNvPicPr>
          <p:nvPr/>
        </p:nvPicPr>
        <p:blipFill>
          <a:blip r:embed="rId3"/>
          <a:stretch>
            <a:fillRect/>
          </a:stretch>
        </p:blipFill>
        <p:spPr>
          <a:xfrm>
            <a:off x="1621066" y="979715"/>
            <a:ext cx="8580771" cy="5877828"/>
          </a:xfrm>
          <a:prstGeom prst="rect">
            <a:avLst/>
          </a:prstGeom>
        </p:spPr>
      </p:pic>
    </p:spTree>
    <p:extLst>
      <p:ext uri="{BB962C8B-B14F-4D97-AF65-F5344CB8AC3E}">
        <p14:creationId xmlns:p14="http://schemas.microsoft.com/office/powerpoint/2010/main" val="1237133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 name="Imagen 3">
            <a:extLst>
              <a:ext uri="{FF2B5EF4-FFF2-40B4-BE49-F238E27FC236}">
                <a16:creationId xmlns:a16="http://schemas.microsoft.com/office/drawing/2014/main" id="{8E92CFF9-B10F-F1E2-8B27-529604A3B894}"/>
              </a:ext>
            </a:extLst>
          </p:cNvPr>
          <p:cNvPicPr>
            <a:picLocks noChangeAspect="1"/>
          </p:cNvPicPr>
          <p:nvPr/>
        </p:nvPicPr>
        <p:blipFill>
          <a:blip r:embed="rId3"/>
          <a:stretch>
            <a:fillRect/>
          </a:stretch>
        </p:blipFill>
        <p:spPr>
          <a:xfrm>
            <a:off x="1940777" y="1065320"/>
            <a:ext cx="7700747" cy="5792680"/>
          </a:xfrm>
          <a:prstGeom prst="rect">
            <a:avLst/>
          </a:prstGeom>
        </p:spPr>
      </p:pic>
    </p:spTree>
    <p:extLst>
      <p:ext uri="{BB962C8B-B14F-4D97-AF65-F5344CB8AC3E}">
        <p14:creationId xmlns:p14="http://schemas.microsoft.com/office/powerpoint/2010/main" val="3299007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i="0" u="none" strike="noStrike" dirty="0">
                <a:solidFill>
                  <a:srgbClr val="70AD47"/>
                </a:solidFill>
                <a:effectLst/>
                <a:latin typeface="Work Sans Light" pitchFamily="2" charset="0"/>
              </a:rPr>
              <a:t>Nuestra misión</a:t>
            </a:r>
            <a:endParaRPr sz="2600" i="0" u="none" strike="noStrike" cap="none" dirty="0">
              <a:solidFill>
                <a:srgbClr val="70AD47"/>
              </a:solidFill>
              <a:latin typeface="Work Sans Light" pitchFamily="2" charset="0"/>
              <a:ea typeface="Calibri"/>
              <a:cs typeface="Calibri"/>
              <a:sym typeface="Calibri"/>
            </a:endParaRPr>
          </a:p>
        </p:txBody>
      </p:sp>
      <p:cxnSp>
        <p:nvCxnSpPr>
          <p:cNvPr id="121" name="Google Shape;121;p4"/>
          <p:cNvCxnSpPr>
            <a:cxnSpLocks/>
            <a:stCxn id="120" idx="1"/>
          </p:cNvCxnSpPr>
          <p:nvPr/>
        </p:nvCxnSpPr>
        <p:spPr>
          <a:xfrm>
            <a:off x="950054" y="1142432"/>
            <a:ext cx="5007126" cy="0"/>
          </a:xfrm>
          <a:prstGeom prst="straightConnector1">
            <a:avLst/>
          </a:prstGeom>
          <a:noFill/>
          <a:ln w="50800" cap="flat" cmpd="sng">
            <a:solidFill>
              <a:schemeClr val="accent6"/>
            </a:solidFill>
            <a:prstDash val="solid"/>
            <a:miter lim="800000"/>
            <a:headEnd type="none" w="sm" len="sm"/>
            <a:tailEnd type="none" w="sm" len="sm"/>
          </a:ln>
        </p:spPr>
      </p:cxnSp>
      <p:sp>
        <p:nvSpPr>
          <p:cNvPr id="122" name="Google Shape;122;p4"/>
          <p:cNvSpPr txBox="1"/>
          <p:nvPr/>
        </p:nvSpPr>
        <p:spPr>
          <a:xfrm>
            <a:off x="807587" y="2067950"/>
            <a:ext cx="5832776" cy="341627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800"/>
              <a:buFont typeface="Arial"/>
              <a:buNone/>
            </a:pPr>
            <a:r>
              <a:rPr lang="es-ES" sz="2400" b="0" i="0" u="none" strike="noStrike" dirty="0">
                <a:solidFill>
                  <a:srgbClr val="000000"/>
                </a:solidFill>
                <a:effectLst/>
                <a:latin typeface="Calibri" panose="020F0502020204030204" pitchFamily="34" charset="0"/>
              </a:rPr>
              <a:t>En BioHub Software, nos dedicamos a ser líderes en la creación de soluciones tecnológicas innovadoras y personalizadas para empresas de todas las industrias. Nuestro compromiso es impulsar el éxito de nuestros clientes mediante el desarrollo de software de alta calidad que optimice sus procesos, aumente su eficiencia y fomente su crecimiento.</a:t>
            </a:r>
            <a:r>
              <a:rPr lang="es-ES" sz="2400" b="0" i="0" dirty="0">
                <a:solidFill>
                  <a:srgbClr val="000000"/>
                </a:solidFill>
                <a:effectLst/>
                <a:latin typeface="Calibri" panose="020F0502020204030204" pitchFamily="34" charset="0"/>
              </a:rPr>
              <a:t>​</a:t>
            </a:r>
            <a:endParaRPr sz="2400" dirty="0">
              <a:solidFill>
                <a:schemeClr val="dk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D1589230-F345-DE5E-B2CA-D6E4CADC7C2C}"/>
              </a:ext>
            </a:extLst>
          </p:cNvPr>
          <p:cNvPicPr>
            <a:picLocks noChangeAspect="1"/>
          </p:cNvPicPr>
          <p:nvPr/>
        </p:nvPicPr>
        <p:blipFill>
          <a:blip r:embed="rId3"/>
          <a:stretch>
            <a:fillRect/>
          </a:stretch>
        </p:blipFill>
        <p:spPr>
          <a:xfrm>
            <a:off x="7128427" y="2067950"/>
            <a:ext cx="4935923" cy="3282389"/>
          </a:xfrm>
          <a:prstGeom prst="rect">
            <a:avLst/>
          </a:prstGeom>
        </p:spPr>
      </p:pic>
    </p:spTree>
    <p:extLst>
      <p:ext uri="{BB962C8B-B14F-4D97-AF65-F5344CB8AC3E}">
        <p14:creationId xmlns:p14="http://schemas.microsoft.com/office/powerpoint/2010/main" val="2094727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Base de Datos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 name="Imagen 3">
            <a:extLst>
              <a:ext uri="{FF2B5EF4-FFF2-40B4-BE49-F238E27FC236}">
                <a16:creationId xmlns:a16="http://schemas.microsoft.com/office/drawing/2014/main" id="{98D6B5EE-28DE-41DB-A59C-6AF1E575CBC0}"/>
              </a:ext>
            </a:extLst>
          </p:cNvPr>
          <p:cNvPicPr>
            <a:picLocks noChangeAspect="1"/>
          </p:cNvPicPr>
          <p:nvPr/>
        </p:nvPicPr>
        <p:blipFill>
          <a:blip r:embed="rId3"/>
          <a:stretch>
            <a:fillRect/>
          </a:stretch>
        </p:blipFill>
        <p:spPr>
          <a:xfrm>
            <a:off x="2181496" y="1167450"/>
            <a:ext cx="7315201" cy="5741034"/>
          </a:xfrm>
          <a:prstGeom prst="rect">
            <a:avLst/>
          </a:prstGeom>
        </p:spPr>
      </p:pic>
    </p:spTree>
    <p:extLst>
      <p:ext uri="{BB962C8B-B14F-4D97-AF65-F5344CB8AC3E}">
        <p14:creationId xmlns:p14="http://schemas.microsoft.com/office/powerpoint/2010/main" val="4171156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Consultas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 name="Imagen 3">
            <a:extLst>
              <a:ext uri="{FF2B5EF4-FFF2-40B4-BE49-F238E27FC236}">
                <a16:creationId xmlns:a16="http://schemas.microsoft.com/office/drawing/2014/main" id="{753EB38E-2D5F-A950-C1D7-82C164E1E456}"/>
              </a:ext>
            </a:extLst>
          </p:cNvPr>
          <p:cNvPicPr>
            <a:picLocks noChangeAspect="1"/>
          </p:cNvPicPr>
          <p:nvPr/>
        </p:nvPicPr>
        <p:blipFill>
          <a:blip r:embed="rId3"/>
          <a:stretch>
            <a:fillRect/>
          </a:stretch>
        </p:blipFill>
        <p:spPr>
          <a:xfrm>
            <a:off x="386179" y="1658924"/>
            <a:ext cx="11148874" cy="4868325"/>
          </a:xfrm>
          <a:prstGeom prst="rect">
            <a:avLst/>
          </a:prstGeom>
        </p:spPr>
      </p:pic>
    </p:spTree>
    <p:extLst>
      <p:ext uri="{BB962C8B-B14F-4D97-AF65-F5344CB8AC3E}">
        <p14:creationId xmlns:p14="http://schemas.microsoft.com/office/powerpoint/2010/main" val="2816512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Consultas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781F637D-E159-69CC-CFB1-AB445AB15662}"/>
              </a:ext>
            </a:extLst>
          </p:cNvPr>
          <p:cNvPicPr>
            <a:picLocks noChangeAspect="1"/>
          </p:cNvPicPr>
          <p:nvPr/>
        </p:nvPicPr>
        <p:blipFill>
          <a:blip r:embed="rId3"/>
          <a:stretch>
            <a:fillRect/>
          </a:stretch>
        </p:blipFill>
        <p:spPr>
          <a:xfrm>
            <a:off x="608311" y="1353787"/>
            <a:ext cx="10975378" cy="5122416"/>
          </a:xfrm>
          <a:prstGeom prst="rect">
            <a:avLst/>
          </a:prstGeom>
        </p:spPr>
      </p:pic>
    </p:spTree>
    <p:extLst>
      <p:ext uri="{BB962C8B-B14F-4D97-AF65-F5344CB8AC3E}">
        <p14:creationId xmlns:p14="http://schemas.microsoft.com/office/powerpoint/2010/main" val="945050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Consultas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6675AF3F-FC89-E0AD-ACE1-50A2C43B6BC0}"/>
              </a:ext>
            </a:extLst>
          </p:cNvPr>
          <p:cNvPicPr>
            <a:picLocks noChangeAspect="1"/>
          </p:cNvPicPr>
          <p:nvPr/>
        </p:nvPicPr>
        <p:blipFill>
          <a:blip r:embed="rId3"/>
          <a:stretch>
            <a:fillRect/>
          </a:stretch>
        </p:blipFill>
        <p:spPr>
          <a:xfrm>
            <a:off x="745725" y="1169668"/>
            <a:ext cx="10553292" cy="5537497"/>
          </a:xfrm>
          <a:prstGeom prst="rect">
            <a:avLst/>
          </a:prstGeom>
        </p:spPr>
      </p:pic>
    </p:spTree>
    <p:extLst>
      <p:ext uri="{BB962C8B-B14F-4D97-AF65-F5344CB8AC3E}">
        <p14:creationId xmlns:p14="http://schemas.microsoft.com/office/powerpoint/2010/main" val="2169164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sym typeface="Work Sans Medium"/>
              </a:rPr>
              <a:t>Consultas</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89D586B7-D0FA-EA22-6584-1F76AD95B2DD}"/>
              </a:ext>
            </a:extLst>
          </p:cNvPr>
          <p:cNvPicPr>
            <a:picLocks noChangeAspect="1"/>
          </p:cNvPicPr>
          <p:nvPr/>
        </p:nvPicPr>
        <p:blipFill>
          <a:blip r:embed="rId3"/>
          <a:stretch>
            <a:fillRect/>
          </a:stretch>
        </p:blipFill>
        <p:spPr>
          <a:xfrm>
            <a:off x="575492" y="1910918"/>
            <a:ext cx="11041016" cy="3036163"/>
          </a:xfrm>
          <a:prstGeom prst="rect">
            <a:avLst/>
          </a:prstGeom>
        </p:spPr>
      </p:pic>
    </p:spTree>
    <p:extLst>
      <p:ext uri="{BB962C8B-B14F-4D97-AF65-F5344CB8AC3E}">
        <p14:creationId xmlns:p14="http://schemas.microsoft.com/office/powerpoint/2010/main" val="3304661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5" name="Imagen 4">
            <a:extLst>
              <a:ext uri="{FF2B5EF4-FFF2-40B4-BE49-F238E27FC236}">
                <a16:creationId xmlns:a16="http://schemas.microsoft.com/office/drawing/2014/main" id="{B3CE4C10-5C50-493C-B054-BDAC2AD0457A}"/>
              </a:ext>
            </a:extLst>
          </p:cNvPr>
          <p:cNvPicPr>
            <a:picLocks noChangeAspect="1"/>
          </p:cNvPicPr>
          <p:nvPr/>
        </p:nvPicPr>
        <p:blipFill>
          <a:blip r:embed="rId3"/>
          <a:stretch>
            <a:fillRect/>
          </a:stretch>
        </p:blipFill>
        <p:spPr>
          <a:xfrm>
            <a:off x="638432" y="1220451"/>
            <a:ext cx="7749905" cy="5199167"/>
          </a:xfrm>
          <a:prstGeom prst="rect">
            <a:avLst/>
          </a:prstGeom>
        </p:spPr>
      </p:pic>
      <p:sp>
        <p:nvSpPr>
          <p:cNvPr id="190" name="Google Shape;190;g20e16186eda_0_18"/>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Normalización 1NF 2NF 3NF</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191" name="Google Shape;191;g20e16186eda_0_18"/>
          <p:cNvCxnSpPr>
            <a:cxnSpLocks/>
            <a:stCxn id="190" idx="1"/>
          </p:cNvCxnSpPr>
          <p:nvPr/>
        </p:nvCxnSpPr>
        <p:spPr>
          <a:xfrm>
            <a:off x="950054" y="1142467"/>
            <a:ext cx="5052394" cy="0"/>
          </a:xfrm>
          <a:prstGeom prst="straightConnector1">
            <a:avLst/>
          </a:prstGeom>
          <a:noFill/>
          <a:ln w="50800" cap="flat" cmpd="sng">
            <a:solidFill>
              <a:schemeClr val="accent6"/>
            </a:solidFill>
            <a:prstDash val="solid"/>
            <a:miter lim="800000"/>
            <a:headEnd type="none" w="sm" len="sm"/>
            <a:tailEnd type="none" w="sm" len="sm"/>
          </a:ln>
        </p:spPr>
      </p:cxnSp>
      <p:sp>
        <p:nvSpPr>
          <p:cNvPr id="193" name="Google Shape;193;g20e16186eda_0_18"/>
          <p:cNvSpPr txBox="1"/>
          <p:nvPr/>
        </p:nvSpPr>
        <p:spPr>
          <a:xfrm>
            <a:off x="8534029" y="1679017"/>
            <a:ext cx="2873847" cy="2339072"/>
          </a:xfrm>
          <a:prstGeom prst="rect">
            <a:avLst/>
          </a:prstGeom>
          <a:noFill/>
          <a:ln>
            <a:noFill/>
          </a:ln>
        </p:spPr>
        <p:txBody>
          <a:bodyPr spcFirstLastPara="1" wrap="square" lIns="91425" tIns="91425" rIns="91425" bIns="91425" anchor="t" anchorCtr="0">
            <a:spAutoFit/>
          </a:bodyPr>
          <a:lstStyle/>
          <a:p>
            <a:r>
              <a:rPr lang="es-ES" dirty="0">
                <a:latin typeface="Calibri" panose="020F0502020204030204" pitchFamily="34" charset="0"/>
                <a:cs typeface="Calibri" panose="020F0502020204030204" pitchFamily="34" charset="0"/>
              </a:rPr>
              <a:t>La normalización de la base de datos consiste en aplicar reglas con el fin de cumplir tres objetivos:</a:t>
            </a:r>
          </a:p>
          <a:p>
            <a:pPr>
              <a:buFont typeface="+mj-lt"/>
              <a:buAutoNum type="arabicPeriod"/>
            </a:pPr>
            <a:r>
              <a:rPr lang="es-ES" dirty="0">
                <a:latin typeface="Calibri" panose="020F0502020204030204" pitchFamily="34" charset="0"/>
                <a:cs typeface="Calibri" panose="020F0502020204030204" pitchFamily="34" charset="0"/>
              </a:rPr>
              <a:t> Evitar la duplicación de información en la base de datos.</a:t>
            </a:r>
          </a:p>
          <a:p>
            <a:pPr>
              <a:buFont typeface="+mj-lt"/>
              <a:buAutoNum type="arabicPeriod"/>
            </a:pPr>
            <a:r>
              <a:rPr lang="es-ES" dirty="0">
                <a:latin typeface="Calibri" panose="020F0502020204030204" pitchFamily="34" charset="0"/>
                <a:cs typeface="Calibri" panose="020F0502020204030204" pitchFamily="34" charset="0"/>
              </a:rPr>
              <a:t> Prevenir problemas al agregar y actualizar datos en el sistema.</a:t>
            </a:r>
          </a:p>
          <a:p>
            <a:pPr>
              <a:buFont typeface="+mj-lt"/>
              <a:buAutoNum type="arabicPeriod"/>
            </a:pPr>
            <a:r>
              <a:rPr lang="es-ES" dirty="0">
                <a:latin typeface="Calibri" panose="020F0502020204030204" pitchFamily="34" charset="0"/>
                <a:cs typeface="Calibri" panose="020F0502020204030204" pitchFamily="34" charset="0"/>
              </a:rPr>
              <a:t> Asegurar el cumplimiento de las políticas de seguridad, garantizando la integridad de los datos.</a:t>
            </a:r>
          </a:p>
        </p:txBody>
      </p:sp>
      <p:sp>
        <p:nvSpPr>
          <p:cNvPr id="4" name="CuadroTexto 3">
            <a:extLst>
              <a:ext uri="{FF2B5EF4-FFF2-40B4-BE49-F238E27FC236}">
                <a16:creationId xmlns:a16="http://schemas.microsoft.com/office/drawing/2014/main" id="{798BBAED-C8B4-E085-0DAB-75E121422D32}"/>
              </a:ext>
            </a:extLst>
          </p:cNvPr>
          <p:cNvSpPr txBox="1"/>
          <p:nvPr/>
        </p:nvSpPr>
        <p:spPr>
          <a:xfrm>
            <a:off x="638432" y="6419618"/>
            <a:ext cx="4224600"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documento de la normalización: </a:t>
            </a:r>
            <a:r>
              <a:rPr lang="es-MX" sz="1200" dirty="0">
                <a:latin typeface="Calibri" panose="020F0502020204030204" pitchFamily="34" charset="0"/>
                <a:cs typeface="Calibri" panose="020F0502020204030204" pitchFamily="34" charset="0"/>
                <a:hlinkClick r:id="rId4" action="ppaction://hlinkfile"/>
              </a:rPr>
              <a:t>Normalización</a:t>
            </a:r>
            <a:endParaRPr lang="es-MX" sz="12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4" name="Imagen 3">
            <a:extLst>
              <a:ext uri="{FF2B5EF4-FFF2-40B4-BE49-F238E27FC236}">
                <a16:creationId xmlns:a16="http://schemas.microsoft.com/office/drawing/2014/main" id="{AA9D8D28-5734-8E90-0AB6-F06AB9944F57}"/>
              </a:ext>
            </a:extLst>
          </p:cNvPr>
          <p:cNvPicPr>
            <a:picLocks noChangeAspect="1"/>
          </p:cNvPicPr>
          <p:nvPr/>
        </p:nvPicPr>
        <p:blipFill>
          <a:blip r:embed="rId3"/>
          <a:stretch>
            <a:fillRect/>
          </a:stretch>
        </p:blipFill>
        <p:spPr>
          <a:xfrm>
            <a:off x="950054" y="1331896"/>
            <a:ext cx="4642123" cy="4920187"/>
          </a:xfrm>
          <a:prstGeom prst="rect">
            <a:avLst/>
          </a:prstGeom>
        </p:spPr>
      </p:pic>
      <p:sp>
        <p:nvSpPr>
          <p:cNvPr id="201" name="Google Shape;201;g211a877bdc2_0_5"/>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Diccionario de Datos</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02" name="Google Shape;202;g211a877bdc2_0_5"/>
          <p:cNvCxnSpPr>
            <a:cxnSpLocks/>
            <a:stCxn id="201" idx="1"/>
          </p:cNvCxnSpPr>
          <p:nvPr/>
        </p:nvCxnSpPr>
        <p:spPr>
          <a:xfrm>
            <a:off x="950054" y="1142467"/>
            <a:ext cx="5043340" cy="0"/>
          </a:xfrm>
          <a:prstGeom prst="straightConnector1">
            <a:avLst/>
          </a:prstGeom>
          <a:noFill/>
          <a:ln w="50800" cap="flat" cmpd="sng">
            <a:solidFill>
              <a:schemeClr val="accent6"/>
            </a:solidFill>
            <a:prstDash val="solid"/>
            <a:miter lim="800000"/>
            <a:headEnd type="none" w="sm" len="sm"/>
            <a:tailEnd type="none" w="sm" len="sm"/>
          </a:ln>
        </p:spPr>
      </p:cxnSp>
      <p:sp>
        <p:nvSpPr>
          <p:cNvPr id="203" name="Google Shape;203;g211a877bdc2_0_5"/>
          <p:cNvSpPr txBox="1"/>
          <p:nvPr/>
        </p:nvSpPr>
        <p:spPr>
          <a:xfrm>
            <a:off x="86380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1500"/>
              </a:spcBef>
              <a:spcAft>
                <a:spcPts val="150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204" name="Google Shape;204;g211a877bdc2_0_5"/>
          <p:cNvSpPr txBox="1"/>
          <p:nvPr/>
        </p:nvSpPr>
        <p:spPr>
          <a:xfrm>
            <a:off x="7364608" y="442673"/>
            <a:ext cx="3231132" cy="1700435"/>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s-ES" sz="1200" b="0" i="0" u="none" strike="noStrike" kern="0" cap="none" spc="0" normalizeH="0" baseline="0" noProof="0" dirty="0">
                <a:ln>
                  <a:noFill/>
                </a:ln>
                <a:solidFill>
                  <a:srgbClr val="202122"/>
                </a:solidFill>
                <a:effectLst/>
                <a:highlight>
                  <a:srgbClr val="FFFFFF"/>
                </a:highlight>
                <a:uLnTx/>
                <a:uFillTx/>
                <a:latin typeface="Arial"/>
                <a:ea typeface="Arial"/>
                <a:cs typeface="Arial"/>
                <a:sym typeface="Arial"/>
              </a:rPr>
              <a:t>En el diccionario de datos se encuentra la lista de todos los elementos que forman parte del flujo de datos en todo el sistema. Este es un conjunto de archivos que almacena información acerca de los datos que se guardan en la base de datos.</a:t>
            </a:r>
            <a:endParaRPr kumimoji="0" sz="1000" b="0" i="0" u="none" strike="noStrike" kern="0" cap="none" spc="0" normalizeH="0" baseline="0" noProof="0" dirty="0">
              <a:ln>
                <a:noFill/>
              </a:ln>
              <a:solidFill>
                <a:srgbClr val="202122"/>
              </a:solidFill>
              <a:effectLst/>
              <a:highlight>
                <a:srgbClr val="FFFFFF"/>
              </a:highligh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050"/>
              <a:buFont typeface="Arial"/>
              <a:buNone/>
              <a:tabLst/>
              <a:defRPr/>
            </a:pPr>
            <a:endParaRPr kumimoji="0" sz="1050" b="0" i="0" u="none" strike="noStrike" kern="0" cap="none" spc="0" normalizeH="0" baseline="0" noProof="0" dirty="0">
              <a:ln>
                <a:noFill/>
              </a:ln>
              <a:solidFill>
                <a:srgbClr val="202122"/>
              </a:solidFill>
              <a:effectLst/>
              <a:highlight>
                <a:srgbClr val="FFFFFF"/>
              </a:highligh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 name="CuadroTexto 6">
            <a:extLst>
              <a:ext uri="{FF2B5EF4-FFF2-40B4-BE49-F238E27FC236}">
                <a16:creationId xmlns:a16="http://schemas.microsoft.com/office/drawing/2014/main" id="{FB1CF258-9718-E782-8CF3-52247104FABB}"/>
              </a:ext>
            </a:extLst>
          </p:cNvPr>
          <p:cNvSpPr txBox="1"/>
          <p:nvPr/>
        </p:nvSpPr>
        <p:spPr>
          <a:xfrm>
            <a:off x="594044" y="6394600"/>
            <a:ext cx="4224600"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al Diccionario de Datos: </a:t>
            </a:r>
            <a:r>
              <a:rPr lang="es-MX" sz="1200" dirty="0">
                <a:latin typeface="Calibri" panose="020F0502020204030204" pitchFamily="34" charset="0"/>
                <a:cs typeface="Calibri" panose="020F0502020204030204" pitchFamily="34" charset="0"/>
                <a:hlinkClick r:id="rId4" action="ppaction://hlinkfile"/>
              </a:rPr>
              <a:t>Diccionario</a:t>
            </a:r>
            <a:endParaRPr lang="es-MX" sz="1200" dirty="0">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B8EB2CEC-C850-47C3-AD3B-CA59CD4933E6}"/>
              </a:ext>
            </a:extLst>
          </p:cNvPr>
          <p:cNvPicPr>
            <a:picLocks noChangeAspect="1"/>
          </p:cNvPicPr>
          <p:nvPr/>
        </p:nvPicPr>
        <p:blipFill>
          <a:blip r:embed="rId5"/>
          <a:stretch>
            <a:fillRect/>
          </a:stretch>
        </p:blipFill>
        <p:spPr>
          <a:xfrm>
            <a:off x="6497954" y="1750039"/>
            <a:ext cx="4722616" cy="450204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4" name="Imagen 3">
            <a:extLst>
              <a:ext uri="{FF2B5EF4-FFF2-40B4-BE49-F238E27FC236}">
                <a16:creationId xmlns:a16="http://schemas.microsoft.com/office/drawing/2014/main" id="{D568091B-FA07-49AC-ADF3-857963F1960F}"/>
              </a:ext>
            </a:extLst>
          </p:cNvPr>
          <p:cNvPicPr>
            <a:picLocks noChangeAspect="1"/>
          </p:cNvPicPr>
          <p:nvPr/>
        </p:nvPicPr>
        <p:blipFill>
          <a:blip r:embed="rId3"/>
          <a:stretch>
            <a:fillRect/>
          </a:stretch>
        </p:blipFill>
        <p:spPr>
          <a:xfrm>
            <a:off x="3861786" y="882471"/>
            <a:ext cx="7554733" cy="5905144"/>
          </a:xfrm>
          <a:prstGeom prst="rect">
            <a:avLst/>
          </a:prstGeom>
        </p:spPr>
      </p:pic>
      <p:sp>
        <p:nvSpPr>
          <p:cNvPr id="212" name="Google Shape;212;g211a877bdc2_0_13"/>
          <p:cNvSpPr txBox="1"/>
          <p:nvPr/>
        </p:nvSpPr>
        <p:spPr>
          <a:xfrm>
            <a:off x="665968" y="334995"/>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Diagrama de clases</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13" name="Google Shape;213;g211a877bdc2_0_13"/>
          <p:cNvCxnSpPr>
            <a:cxnSpLocks/>
          </p:cNvCxnSpPr>
          <p:nvPr/>
        </p:nvCxnSpPr>
        <p:spPr>
          <a:xfrm>
            <a:off x="680656" y="782768"/>
            <a:ext cx="5016180" cy="0"/>
          </a:xfrm>
          <a:prstGeom prst="straightConnector1">
            <a:avLst/>
          </a:prstGeom>
          <a:noFill/>
          <a:ln w="50800" cap="flat" cmpd="sng">
            <a:solidFill>
              <a:schemeClr val="accent6"/>
            </a:solidFill>
            <a:prstDash val="solid"/>
            <a:miter lim="800000"/>
            <a:headEnd type="none" w="sm" len="sm"/>
            <a:tailEnd type="none" w="sm" len="sm"/>
          </a:ln>
        </p:spPr>
      </p:cxnSp>
      <p:sp>
        <p:nvSpPr>
          <p:cNvPr id="215" name="Google Shape;215;g211a877bdc2_0_13"/>
          <p:cNvSpPr txBox="1"/>
          <p:nvPr/>
        </p:nvSpPr>
        <p:spPr>
          <a:xfrm flipH="1">
            <a:off x="10270500" y="6276600"/>
            <a:ext cx="1921500" cy="581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6" name="Google Shape;216;g211a877bdc2_0_13"/>
          <p:cNvSpPr txBox="1"/>
          <p:nvPr/>
        </p:nvSpPr>
        <p:spPr>
          <a:xfrm>
            <a:off x="518699" y="1835630"/>
            <a:ext cx="2277063" cy="1825085"/>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1200"/>
              </a:spcBef>
              <a:spcAft>
                <a:spcPts val="0"/>
              </a:spcAft>
              <a:buClr>
                <a:srgbClr val="000000"/>
              </a:buClr>
              <a:buSzPts val="1100"/>
              <a:buFont typeface="Arial"/>
              <a:buNone/>
              <a:tabLst/>
              <a:defRPr/>
            </a:pPr>
            <a:r>
              <a:rPr kumimoji="0" lang="es-ES" sz="1050" b="0" i="0" u="none" strike="noStrike" kern="0" cap="none" spc="0" normalizeH="0" baseline="0" noProof="0" dirty="0">
                <a:ln>
                  <a:noFill/>
                </a:ln>
                <a:solidFill>
                  <a:srgbClr val="282C33"/>
                </a:solidFill>
                <a:effectLst/>
                <a:uLnTx/>
                <a:uFillTx/>
                <a:latin typeface="Arial"/>
                <a:cs typeface="Arial"/>
                <a:sym typeface="Arial"/>
              </a:rPr>
              <a:t>Un diagrama de clases es una representación visual de las clases en un sistema y sus relaciones. Muestra atributos, métodos y las conexiones entre las clases, destacando tanto la estructura estática como las interacciones entre los objetos.</a:t>
            </a:r>
            <a:endParaRPr kumimoji="0" sz="1050" b="0" i="0" u="none" strike="noStrike" kern="0" cap="none" spc="0" normalizeH="0" baseline="0" noProof="0" dirty="0">
              <a:ln>
                <a:noFill/>
              </a:ln>
              <a:solidFill>
                <a:srgbClr val="282C33"/>
              </a:solidFill>
              <a:effectLst/>
              <a:uLnTx/>
              <a:uFillTx/>
              <a:latin typeface="Arial"/>
              <a:cs typeface="Arial"/>
              <a:sym typeface="Arial"/>
            </a:endParaRPr>
          </a:p>
        </p:txBody>
      </p:sp>
      <p:sp>
        <p:nvSpPr>
          <p:cNvPr id="8" name="CuadroTexto 7">
            <a:extLst>
              <a:ext uri="{FF2B5EF4-FFF2-40B4-BE49-F238E27FC236}">
                <a16:creationId xmlns:a16="http://schemas.microsoft.com/office/drawing/2014/main" id="{AEB40EA9-46F7-F3BF-0390-D12A3BACEFBF}"/>
              </a:ext>
            </a:extLst>
          </p:cNvPr>
          <p:cNvSpPr txBox="1"/>
          <p:nvPr/>
        </p:nvSpPr>
        <p:spPr>
          <a:xfrm>
            <a:off x="218667" y="6368678"/>
            <a:ext cx="2877125"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al Diagrama de Clases: </a:t>
            </a:r>
            <a:r>
              <a:rPr lang="es-MX" sz="1200" dirty="0">
                <a:latin typeface="Calibri" panose="020F0502020204030204" pitchFamily="34" charset="0"/>
                <a:cs typeface="Calibri" panose="020F0502020204030204" pitchFamily="34" charset="0"/>
                <a:hlinkClick r:id="rId4" action="ppaction://hlinkfile"/>
              </a:rPr>
              <a:t>Diagrama</a:t>
            </a:r>
            <a:endParaRPr lang="es-MX" sz="1200" dirty="0">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831E9B0D-9231-4BBB-BCA0-48F6E7B05D3C}"/>
              </a:ext>
            </a:extLst>
          </p:cNvPr>
          <p:cNvSpPr txBox="1"/>
          <p:nvPr/>
        </p:nvSpPr>
        <p:spPr>
          <a:xfrm>
            <a:off x="5843485" y="2239821"/>
            <a:ext cx="150920" cy="246221"/>
          </a:xfrm>
          <a:prstGeom prst="rect">
            <a:avLst/>
          </a:prstGeom>
          <a:noFill/>
        </p:spPr>
        <p:txBody>
          <a:bodyPr wrap="square" rtlCol="0">
            <a:spAutoFit/>
          </a:bodyPr>
          <a:lstStyle/>
          <a:p>
            <a:r>
              <a:rPr lang="es-MX" sz="1000" dirty="0"/>
              <a:t>1</a:t>
            </a:r>
          </a:p>
        </p:txBody>
      </p:sp>
      <p:sp>
        <p:nvSpPr>
          <p:cNvPr id="14" name="CuadroTexto 13">
            <a:extLst>
              <a:ext uri="{FF2B5EF4-FFF2-40B4-BE49-F238E27FC236}">
                <a16:creationId xmlns:a16="http://schemas.microsoft.com/office/drawing/2014/main" id="{060F9F02-7894-43F4-8633-B4375FA6ED2F}"/>
              </a:ext>
            </a:extLst>
          </p:cNvPr>
          <p:cNvSpPr txBox="1"/>
          <p:nvPr/>
        </p:nvSpPr>
        <p:spPr>
          <a:xfrm>
            <a:off x="4992046" y="3957211"/>
            <a:ext cx="150920" cy="246221"/>
          </a:xfrm>
          <a:prstGeom prst="rect">
            <a:avLst/>
          </a:prstGeom>
          <a:noFill/>
        </p:spPr>
        <p:txBody>
          <a:bodyPr wrap="square" rtlCol="0">
            <a:spAutoFit/>
          </a:bodyPr>
          <a:lstStyle/>
          <a:p>
            <a:r>
              <a:rPr lang="es-MX" sz="1000" dirty="0"/>
              <a:t>1</a:t>
            </a:r>
          </a:p>
        </p:txBody>
      </p:sp>
      <p:sp>
        <p:nvSpPr>
          <p:cNvPr id="15" name="CuadroTexto 14">
            <a:extLst>
              <a:ext uri="{FF2B5EF4-FFF2-40B4-BE49-F238E27FC236}">
                <a16:creationId xmlns:a16="http://schemas.microsoft.com/office/drawing/2014/main" id="{11CB3B95-6A39-46E2-9DD0-D5565BE3435E}"/>
              </a:ext>
            </a:extLst>
          </p:cNvPr>
          <p:cNvSpPr txBox="1"/>
          <p:nvPr/>
        </p:nvSpPr>
        <p:spPr>
          <a:xfrm>
            <a:off x="5862744" y="3267070"/>
            <a:ext cx="150920" cy="246221"/>
          </a:xfrm>
          <a:prstGeom prst="rect">
            <a:avLst/>
          </a:prstGeom>
          <a:noFill/>
        </p:spPr>
        <p:txBody>
          <a:bodyPr wrap="square" rtlCol="0">
            <a:spAutoFit/>
          </a:bodyPr>
          <a:lstStyle/>
          <a:p>
            <a:r>
              <a:rPr lang="es-MX" sz="1000" dirty="0"/>
              <a:t>1</a:t>
            </a:r>
          </a:p>
        </p:txBody>
      </p:sp>
      <p:sp>
        <p:nvSpPr>
          <p:cNvPr id="16" name="CuadroTexto 15">
            <a:extLst>
              <a:ext uri="{FF2B5EF4-FFF2-40B4-BE49-F238E27FC236}">
                <a16:creationId xmlns:a16="http://schemas.microsoft.com/office/drawing/2014/main" id="{C868ECDB-60BB-456C-A03D-6382D216851E}"/>
              </a:ext>
            </a:extLst>
          </p:cNvPr>
          <p:cNvSpPr txBox="1"/>
          <p:nvPr/>
        </p:nvSpPr>
        <p:spPr>
          <a:xfrm>
            <a:off x="9032351" y="4037541"/>
            <a:ext cx="150920" cy="246221"/>
          </a:xfrm>
          <a:prstGeom prst="rect">
            <a:avLst/>
          </a:prstGeom>
          <a:noFill/>
        </p:spPr>
        <p:txBody>
          <a:bodyPr wrap="square" rtlCol="0">
            <a:spAutoFit/>
          </a:bodyPr>
          <a:lstStyle/>
          <a:p>
            <a:r>
              <a:rPr lang="es-MX" sz="1000" dirty="0"/>
              <a:t>1</a:t>
            </a:r>
          </a:p>
        </p:txBody>
      </p:sp>
      <p:sp>
        <p:nvSpPr>
          <p:cNvPr id="17" name="CuadroTexto 16">
            <a:extLst>
              <a:ext uri="{FF2B5EF4-FFF2-40B4-BE49-F238E27FC236}">
                <a16:creationId xmlns:a16="http://schemas.microsoft.com/office/drawing/2014/main" id="{C0B0D69B-4E39-4ACD-B92F-A8033DEA3672}"/>
              </a:ext>
            </a:extLst>
          </p:cNvPr>
          <p:cNvSpPr txBox="1"/>
          <p:nvPr/>
        </p:nvSpPr>
        <p:spPr>
          <a:xfrm>
            <a:off x="6847790" y="3775586"/>
            <a:ext cx="150919" cy="246221"/>
          </a:xfrm>
          <a:prstGeom prst="rect">
            <a:avLst/>
          </a:prstGeom>
          <a:noFill/>
        </p:spPr>
        <p:txBody>
          <a:bodyPr wrap="square" rtlCol="0">
            <a:spAutoFit/>
          </a:bodyPr>
          <a:lstStyle/>
          <a:p>
            <a:r>
              <a:rPr lang="es-MX" sz="1000" dirty="0"/>
              <a:t>1</a:t>
            </a:r>
          </a:p>
        </p:txBody>
      </p:sp>
      <p:sp>
        <p:nvSpPr>
          <p:cNvPr id="18" name="CuadroTexto 17">
            <a:extLst>
              <a:ext uri="{FF2B5EF4-FFF2-40B4-BE49-F238E27FC236}">
                <a16:creationId xmlns:a16="http://schemas.microsoft.com/office/drawing/2014/main" id="{2C36E465-A6B6-4E27-9A07-F73E39CE7E58}"/>
              </a:ext>
            </a:extLst>
          </p:cNvPr>
          <p:cNvSpPr txBox="1"/>
          <p:nvPr/>
        </p:nvSpPr>
        <p:spPr>
          <a:xfrm>
            <a:off x="9442883" y="2059925"/>
            <a:ext cx="150920" cy="246221"/>
          </a:xfrm>
          <a:prstGeom prst="rect">
            <a:avLst/>
          </a:prstGeom>
          <a:noFill/>
        </p:spPr>
        <p:txBody>
          <a:bodyPr wrap="square" rtlCol="0">
            <a:spAutoFit/>
          </a:bodyPr>
          <a:lstStyle/>
          <a:p>
            <a:r>
              <a:rPr lang="es-MX" sz="1000" dirty="0"/>
              <a:t>1</a:t>
            </a:r>
          </a:p>
        </p:txBody>
      </p:sp>
      <p:sp>
        <p:nvSpPr>
          <p:cNvPr id="19" name="CuadroTexto 18">
            <a:extLst>
              <a:ext uri="{FF2B5EF4-FFF2-40B4-BE49-F238E27FC236}">
                <a16:creationId xmlns:a16="http://schemas.microsoft.com/office/drawing/2014/main" id="{ED19C258-B1EB-4312-BE40-881102BD5885}"/>
              </a:ext>
            </a:extLst>
          </p:cNvPr>
          <p:cNvSpPr txBox="1"/>
          <p:nvPr/>
        </p:nvSpPr>
        <p:spPr>
          <a:xfrm>
            <a:off x="7754047" y="2329750"/>
            <a:ext cx="150920" cy="246221"/>
          </a:xfrm>
          <a:prstGeom prst="rect">
            <a:avLst/>
          </a:prstGeom>
          <a:noFill/>
        </p:spPr>
        <p:txBody>
          <a:bodyPr wrap="square" rtlCol="0">
            <a:spAutoFit/>
          </a:bodyPr>
          <a:lstStyle/>
          <a:p>
            <a:r>
              <a:rPr lang="es-MX" sz="1000" dirty="0"/>
              <a:t>1</a:t>
            </a:r>
          </a:p>
        </p:txBody>
      </p:sp>
      <p:sp>
        <p:nvSpPr>
          <p:cNvPr id="20" name="CuadroTexto 19">
            <a:extLst>
              <a:ext uri="{FF2B5EF4-FFF2-40B4-BE49-F238E27FC236}">
                <a16:creationId xmlns:a16="http://schemas.microsoft.com/office/drawing/2014/main" id="{91B56133-52D9-4EB2-BD94-3570174B81D9}"/>
              </a:ext>
            </a:extLst>
          </p:cNvPr>
          <p:cNvSpPr txBox="1"/>
          <p:nvPr/>
        </p:nvSpPr>
        <p:spPr>
          <a:xfrm>
            <a:off x="9837939" y="5240122"/>
            <a:ext cx="150920" cy="246221"/>
          </a:xfrm>
          <a:prstGeom prst="rect">
            <a:avLst/>
          </a:prstGeom>
          <a:noFill/>
        </p:spPr>
        <p:txBody>
          <a:bodyPr wrap="square" rtlCol="0">
            <a:spAutoFit/>
          </a:bodyPr>
          <a:lstStyle/>
          <a:p>
            <a:r>
              <a:rPr lang="es-MX" sz="1000" dirty="0"/>
              <a:t>1</a:t>
            </a:r>
          </a:p>
        </p:txBody>
      </p:sp>
      <p:sp>
        <p:nvSpPr>
          <p:cNvPr id="21" name="CuadroTexto 20">
            <a:extLst>
              <a:ext uri="{FF2B5EF4-FFF2-40B4-BE49-F238E27FC236}">
                <a16:creationId xmlns:a16="http://schemas.microsoft.com/office/drawing/2014/main" id="{CBD2C8A3-7B7C-465E-AF8D-BDF9C6C8D41D}"/>
              </a:ext>
            </a:extLst>
          </p:cNvPr>
          <p:cNvSpPr txBox="1"/>
          <p:nvPr/>
        </p:nvSpPr>
        <p:spPr>
          <a:xfrm>
            <a:off x="5711824" y="3302262"/>
            <a:ext cx="150920" cy="246221"/>
          </a:xfrm>
          <a:prstGeom prst="rect">
            <a:avLst/>
          </a:prstGeom>
          <a:noFill/>
        </p:spPr>
        <p:txBody>
          <a:bodyPr wrap="square" rtlCol="0">
            <a:spAutoFit/>
          </a:bodyPr>
          <a:lstStyle/>
          <a:p>
            <a:r>
              <a:rPr lang="es-MX" sz="1000" dirty="0"/>
              <a:t>*</a:t>
            </a:r>
          </a:p>
        </p:txBody>
      </p:sp>
      <p:sp>
        <p:nvSpPr>
          <p:cNvPr id="22" name="CuadroTexto 21">
            <a:extLst>
              <a:ext uri="{FF2B5EF4-FFF2-40B4-BE49-F238E27FC236}">
                <a16:creationId xmlns:a16="http://schemas.microsoft.com/office/drawing/2014/main" id="{C7EDFDA7-1A1D-4A0D-AD0A-CD17C592E56C}"/>
              </a:ext>
            </a:extLst>
          </p:cNvPr>
          <p:cNvSpPr txBox="1"/>
          <p:nvPr/>
        </p:nvSpPr>
        <p:spPr>
          <a:xfrm>
            <a:off x="7263414" y="4869933"/>
            <a:ext cx="150920" cy="246221"/>
          </a:xfrm>
          <a:prstGeom prst="rect">
            <a:avLst/>
          </a:prstGeom>
          <a:noFill/>
        </p:spPr>
        <p:txBody>
          <a:bodyPr wrap="square" rtlCol="0">
            <a:spAutoFit/>
          </a:bodyPr>
          <a:lstStyle/>
          <a:p>
            <a:r>
              <a:rPr lang="es-MX" sz="1000" dirty="0"/>
              <a:t>1</a:t>
            </a:r>
          </a:p>
        </p:txBody>
      </p:sp>
      <p:sp>
        <p:nvSpPr>
          <p:cNvPr id="24" name="CuadroTexto 23">
            <a:extLst>
              <a:ext uri="{FF2B5EF4-FFF2-40B4-BE49-F238E27FC236}">
                <a16:creationId xmlns:a16="http://schemas.microsoft.com/office/drawing/2014/main" id="{56B35ED4-B33A-49DA-90C7-06A9F94C4673}"/>
              </a:ext>
            </a:extLst>
          </p:cNvPr>
          <p:cNvSpPr txBox="1"/>
          <p:nvPr/>
        </p:nvSpPr>
        <p:spPr>
          <a:xfrm>
            <a:off x="6315390" y="4653448"/>
            <a:ext cx="150920" cy="246221"/>
          </a:xfrm>
          <a:prstGeom prst="rect">
            <a:avLst/>
          </a:prstGeom>
          <a:noFill/>
        </p:spPr>
        <p:txBody>
          <a:bodyPr wrap="square" rtlCol="0">
            <a:spAutoFit/>
          </a:bodyPr>
          <a:lstStyle/>
          <a:p>
            <a:r>
              <a:rPr lang="es-MX" sz="1000" dirty="0"/>
              <a:t>1</a:t>
            </a:r>
          </a:p>
        </p:txBody>
      </p:sp>
      <p:sp>
        <p:nvSpPr>
          <p:cNvPr id="25" name="CuadroTexto 24">
            <a:extLst>
              <a:ext uri="{FF2B5EF4-FFF2-40B4-BE49-F238E27FC236}">
                <a16:creationId xmlns:a16="http://schemas.microsoft.com/office/drawing/2014/main" id="{88B1E4D3-C2CE-4D98-84CD-421293775799}"/>
              </a:ext>
            </a:extLst>
          </p:cNvPr>
          <p:cNvSpPr txBox="1"/>
          <p:nvPr/>
        </p:nvSpPr>
        <p:spPr>
          <a:xfrm>
            <a:off x="9467732" y="2706219"/>
            <a:ext cx="150920" cy="246221"/>
          </a:xfrm>
          <a:prstGeom prst="rect">
            <a:avLst/>
          </a:prstGeom>
          <a:noFill/>
        </p:spPr>
        <p:txBody>
          <a:bodyPr wrap="square" rtlCol="0">
            <a:spAutoFit/>
          </a:bodyPr>
          <a:lstStyle/>
          <a:p>
            <a:r>
              <a:rPr lang="es-MX" sz="1000" dirty="0"/>
              <a:t>1</a:t>
            </a:r>
          </a:p>
        </p:txBody>
      </p:sp>
      <p:sp>
        <p:nvSpPr>
          <p:cNvPr id="27" name="CuadroTexto 26">
            <a:extLst>
              <a:ext uri="{FF2B5EF4-FFF2-40B4-BE49-F238E27FC236}">
                <a16:creationId xmlns:a16="http://schemas.microsoft.com/office/drawing/2014/main" id="{5C2C8E0D-3285-4667-8A30-95FA134FD461}"/>
              </a:ext>
            </a:extLst>
          </p:cNvPr>
          <p:cNvSpPr txBox="1"/>
          <p:nvPr/>
        </p:nvSpPr>
        <p:spPr>
          <a:xfrm>
            <a:off x="8435091" y="5804859"/>
            <a:ext cx="279360" cy="246221"/>
          </a:xfrm>
          <a:prstGeom prst="rect">
            <a:avLst/>
          </a:prstGeom>
          <a:noFill/>
        </p:spPr>
        <p:txBody>
          <a:bodyPr wrap="square" rtlCol="0">
            <a:spAutoFit/>
          </a:bodyPr>
          <a:lstStyle/>
          <a:p>
            <a:r>
              <a:rPr lang="es-MX" sz="1000" dirty="0"/>
              <a:t>1</a:t>
            </a:r>
          </a:p>
        </p:txBody>
      </p:sp>
      <p:sp>
        <p:nvSpPr>
          <p:cNvPr id="31" name="CuadroTexto 30">
            <a:extLst>
              <a:ext uri="{FF2B5EF4-FFF2-40B4-BE49-F238E27FC236}">
                <a16:creationId xmlns:a16="http://schemas.microsoft.com/office/drawing/2014/main" id="{CFD25E52-7DA3-4DAD-8390-F7D56D0AE174}"/>
              </a:ext>
            </a:extLst>
          </p:cNvPr>
          <p:cNvSpPr txBox="1"/>
          <p:nvPr/>
        </p:nvSpPr>
        <p:spPr>
          <a:xfrm>
            <a:off x="5740368" y="2398124"/>
            <a:ext cx="150920" cy="246221"/>
          </a:xfrm>
          <a:prstGeom prst="rect">
            <a:avLst/>
          </a:prstGeom>
          <a:noFill/>
        </p:spPr>
        <p:txBody>
          <a:bodyPr wrap="square" rtlCol="0">
            <a:spAutoFit/>
          </a:bodyPr>
          <a:lstStyle/>
          <a:p>
            <a:r>
              <a:rPr lang="es-MX" sz="1000" dirty="0"/>
              <a:t>*</a:t>
            </a:r>
          </a:p>
        </p:txBody>
      </p:sp>
      <p:sp>
        <p:nvSpPr>
          <p:cNvPr id="7" name="CuadroTexto 6">
            <a:extLst>
              <a:ext uri="{FF2B5EF4-FFF2-40B4-BE49-F238E27FC236}">
                <a16:creationId xmlns:a16="http://schemas.microsoft.com/office/drawing/2014/main" id="{0656B103-33FE-DDB0-8A52-EF809428053D}"/>
              </a:ext>
            </a:extLst>
          </p:cNvPr>
          <p:cNvSpPr txBox="1"/>
          <p:nvPr/>
        </p:nvSpPr>
        <p:spPr>
          <a:xfrm>
            <a:off x="5209189" y="4007486"/>
            <a:ext cx="150920" cy="246221"/>
          </a:xfrm>
          <a:prstGeom prst="rect">
            <a:avLst/>
          </a:prstGeom>
          <a:noFill/>
        </p:spPr>
        <p:txBody>
          <a:bodyPr wrap="square" rtlCol="0">
            <a:spAutoFit/>
          </a:bodyPr>
          <a:lstStyle/>
          <a:p>
            <a:r>
              <a:rPr lang="es-MX" sz="1000" dirty="0"/>
              <a:t>*</a:t>
            </a:r>
          </a:p>
        </p:txBody>
      </p:sp>
      <p:sp>
        <p:nvSpPr>
          <p:cNvPr id="9" name="CuadroTexto 8">
            <a:extLst>
              <a:ext uri="{FF2B5EF4-FFF2-40B4-BE49-F238E27FC236}">
                <a16:creationId xmlns:a16="http://schemas.microsoft.com/office/drawing/2014/main" id="{F3F1120C-C872-801C-206B-A942E2B21C06}"/>
              </a:ext>
            </a:extLst>
          </p:cNvPr>
          <p:cNvSpPr txBox="1"/>
          <p:nvPr/>
        </p:nvSpPr>
        <p:spPr>
          <a:xfrm>
            <a:off x="7982080" y="5729308"/>
            <a:ext cx="150920" cy="246221"/>
          </a:xfrm>
          <a:prstGeom prst="rect">
            <a:avLst/>
          </a:prstGeom>
          <a:noFill/>
        </p:spPr>
        <p:txBody>
          <a:bodyPr wrap="square" rtlCol="0">
            <a:spAutoFit/>
          </a:bodyPr>
          <a:lstStyle/>
          <a:p>
            <a:r>
              <a:rPr lang="es-MX" sz="1000" dirty="0"/>
              <a:t>*</a:t>
            </a:r>
          </a:p>
        </p:txBody>
      </p:sp>
      <p:sp>
        <p:nvSpPr>
          <p:cNvPr id="10" name="CuadroTexto 9">
            <a:extLst>
              <a:ext uri="{FF2B5EF4-FFF2-40B4-BE49-F238E27FC236}">
                <a16:creationId xmlns:a16="http://schemas.microsoft.com/office/drawing/2014/main" id="{599A3540-66B4-B1EF-47B5-6DF270A7E7F2}"/>
              </a:ext>
            </a:extLst>
          </p:cNvPr>
          <p:cNvSpPr txBox="1"/>
          <p:nvPr/>
        </p:nvSpPr>
        <p:spPr>
          <a:xfrm>
            <a:off x="7338874" y="4459994"/>
            <a:ext cx="150920" cy="246221"/>
          </a:xfrm>
          <a:prstGeom prst="rect">
            <a:avLst/>
          </a:prstGeom>
          <a:noFill/>
        </p:spPr>
        <p:txBody>
          <a:bodyPr wrap="square" rtlCol="0">
            <a:spAutoFit/>
          </a:bodyPr>
          <a:lstStyle/>
          <a:p>
            <a:r>
              <a:rPr lang="es-MX" sz="1000" dirty="0"/>
              <a:t>*</a:t>
            </a:r>
          </a:p>
        </p:txBody>
      </p:sp>
      <p:sp>
        <p:nvSpPr>
          <p:cNvPr id="11" name="CuadroTexto 10">
            <a:extLst>
              <a:ext uri="{FF2B5EF4-FFF2-40B4-BE49-F238E27FC236}">
                <a16:creationId xmlns:a16="http://schemas.microsoft.com/office/drawing/2014/main" id="{F67A0A70-4A5A-7642-A7B8-6AC53CF926AD}"/>
              </a:ext>
            </a:extLst>
          </p:cNvPr>
          <p:cNvSpPr txBox="1"/>
          <p:nvPr/>
        </p:nvSpPr>
        <p:spPr>
          <a:xfrm>
            <a:off x="6466310" y="4841542"/>
            <a:ext cx="150920" cy="246221"/>
          </a:xfrm>
          <a:prstGeom prst="rect">
            <a:avLst/>
          </a:prstGeom>
          <a:noFill/>
        </p:spPr>
        <p:txBody>
          <a:bodyPr wrap="square" rtlCol="0">
            <a:spAutoFit/>
          </a:bodyPr>
          <a:lstStyle/>
          <a:p>
            <a:r>
              <a:rPr lang="es-MX" sz="1000" dirty="0"/>
              <a:t>*</a:t>
            </a:r>
          </a:p>
        </p:txBody>
      </p:sp>
      <p:sp>
        <p:nvSpPr>
          <p:cNvPr id="12" name="CuadroTexto 11">
            <a:extLst>
              <a:ext uri="{FF2B5EF4-FFF2-40B4-BE49-F238E27FC236}">
                <a16:creationId xmlns:a16="http://schemas.microsoft.com/office/drawing/2014/main" id="{EF2F5316-FD5C-877F-C889-A5553BEA608C}"/>
              </a:ext>
            </a:extLst>
          </p:cNvPr>
          <p:cNvSpPr txBox="1"/>
          <p:nvPr/>
        </p:nvSpPr>
        <p:spPr>
          <a:xfrm>
            <a:off x="7743771" y="3123447"/>
            <a:ext cx="150920" cy="246221"/>
          </a:xfrm>
          <a:prstGeom prst="rect">
            <a:avLst/>
          </a:prstGeom>
          <a:noFill/>
        </p:spPr>
        <p:txBody>
          <a:bodyPr wrap="square" rtlCol="0">
            <a:spAutoFit/>
          </a:bodyPr>
          <a:lstStyle/>
          <a:p>
            <a:r>
              <a:rPr lang="es-MX" sz="1000" dirty="0"/>
              <a:t>*</a:t>
            </a:r>
          </a:p>
        </p:txBody>
      </p:sp>
      <p:sp>
        <p:nvSpPr>
          <p:cNvPr id="13" name="CuadroTexto 12">
            <a:extLst>
              <a:ext uri="{FF2B5EF4-FFF2-40B4-BE49-F238E27FC236}">
                <a16:creationId xmlns:a16="http://schemas.microsoft.com/office/drawing/2014/main" id="{A5DA312C-9706-CFA5-E39C-DE76D74F638B}"/>
              </a:ext>
            </a:extLst>
          </p:cNvPr>
          <p:cNvSpPr txBox="1"/>
          <p:nvPr/>
        </p:nvSpPr>
        <p:spPr>
          <a:xfrm>
            <a:off x="4759803" y="1397812"/>
            <a:ext cx="150920" cy="246221"/>
          </a:xfrm>
          <a:prstGeom prst="rect">
            <a:avLst/>
          </a:prstGeom>
          <a:noFill/>
        </p:spPr>
        <p:txBody>
          <a:bodyPr wrap="square" rtlCol="0">
            <a:spAutoFit/>
          </a:bodyPr>
          <a:lstStyle/>
          <a:p>
            <a:r>
              <a:rPr lang="es-MX" sz="1000" dirty="0"/>
              <a:t>1</a:t>
            </a:r>
          </a:p>
        </p:txBody>
      </p:sp>
      <p:sp>
        <p:nvSpPr>
          <p:cNvPr id="28" name="CuadroTexto 27">
            <a:extLst>
              <a:ext uri="{FF2B5EF4-FFF2-40B4-BE49-F238E27FC236}">
                <a16:creationId xmlns:a16="http://schemas.microsoft.com/office/drawing/2014/main" id="{F150D8C3-32FE-0C38-DB0A-49D9FAE37BD2}"/>
              </a:ext>
            </a:extLst>
          </p:cNvPr>
          <p:cNvSpPr txBox="1"/>
          <p:nvPr/>
        </p:nvSpPr>
        <p:spPr>
          <a:xfrm>
            <a:off x="5040584" y="1421272"/>
            <a:ext cx="150920" cy="246221"/>
          </a:xfrm>
          <a:prstGeom prst="rect">
            <a:avLst/>
          </a:prstGeom>
          <a:noFill/>
        </p:spPr>
        <p:txBody>
          <a:bodyPr wrap="square" rtlCol="0">
            <a:spAutoFit/>
          </a:bodyPr>
          <a:lstStyle/>
          <a:p>
            <a:r>
              <a:rPr lang="es-MX" sz="1000" dirty="0"/>
              <a:t>1</a:t>
            </a:r>
          </a:p>
        </p:txBody>
      </p:sp>
      <p:sp>
        <p:nvSpPr>
          <p:cNvPr id="29" name="CuadroTexto 28">
            <a:extLst>
              <a:ext uri="{FF2B5EF4-FFF2-40B4-BE49-F238E27FC236}">
                <a16:creationId xmlns:a16="http://schemas.microsoft.com/office/drawing/2014/main" id="{5E20FC46-8312-2140-48DE-40D8B02E2F18}"/>
              </a:ext>
            </a:extLst>
          </p:cNvPr>
          <p:cNvSpPr txBox="1"/>
          <p:nvPr/>
        </p:nvSpPr>
        <p:spPr>
          <a:xfrm>
            <a:off x="8504931" y="1712519"/>
            <a:ext cx="139680" cy="246221"/>
          </a:xfrm>
          <a:prstGeom prst="rect">
            <a:avLst/>
          </a:prstGeom>
          <a:noFill/>
        </p:spPr>
        <p:txBody>
          <a:bodyPr wrap="square" rtlCol="0">
            <a:spAutoFit/>
          </a:bodyPr>
          <a:lstStyle/>
          <a:p>
            <a:r>
              <a:rPr lang="es-MX" sz="1000" dirty="0"/>
              <a:t>*</a:t>
            </a:r>
          </a:p>
        </p:txBody>
      </p:sp>
      <p:sp>
        <p:nvSpPr>
          <p:cNvPr id="30" name="CuadroTexto 29">
            <a:extLst>
              <a:ext uri="{FF2B5EF4-FFF2-40B4-BE49-F238E27FC236}">
                <a16:creationId xmlns:a16="http://schemas.microsoft.com/office/drawing/2014/main" id="{99C646B5-8609-E470-6279-96E479F8C2FB}"/>
              </a:ext>
            </a:extLst>
          </p:cNvPr>
          <p:cNvSpPr txBox="1"/>
          <p:nvPr/>
        </p:nvSpPr>
        <p:spPr>
          <a:xfrm>
            <a:off x="8777058" y="3123447"/>
            <a:ext cx="150920" cy="246221"/>
          </a:xfrm>
          <a:prstGeom prst="rect">
            <a:avLst/>
          </a:prstGeom>
          <a:noFill/>
        </p:spPr>
        <p:txBody>
          <a:bodyPr wrap="square" rtlCol="0">
            <a:spAutoFit/>
          </a:bodyPr>
          <a:lstStyle/>
          <a:p>
            <a:r>
              <a:rPr lang="es-MX" sz="1000" dirty="0"/>
              <a:t>*</a:t>
            </a:r>
          </a:p>
        </p:txBody>
      </p:sp>
      <p:sp>
        <p:nvSpPr>
          <p:cNvPr id="32" name="CuadroTexto 31">
            <a:extLst>
              <a:ext uri="{FF2B5EF4-FFF2-40B4-BE49-F238E27FC236}">
                <a16:creationId xmlns:a16="http://schemas.microsoft.com/office/drawing/2014/main" id="{708A7B56-ED93-789F-A912-7AE9A621E954}"/>
              </a:ext>
            </a:extLst>
          </p:cNvPr>
          <p:cNvSpPr txBox="1"/>
          <p:nvPr/>
        </p:nvSpPr>
        <p:spPr>
          <a:xfrm>
            <a:off x="8766741" y="3998497"/>
            <a:ext cx="150920" cy="246221"/>
          </a:xfrm>
          <a:prstGeom prst="rect">
            <a:avLst/>
          </a:prstGeom>
          <a:noFill/>
        </p:spPr>
        <p:txBody>
          <a:bodyPr wrap="square" rtlCol="0">
            <a:spAutoFit/>
          </a:bodyPr>
          <a:lstStyle/>
          <a:p>
            <a:r>
              <a:rPr lang="es-MX" sz="1000" dirty="0"/>
              <a:t>*</a:t>
            </a:r>
          </a:p>
        </p:txBody>
      </p:sp>
      <p:sp>
        <p:nvSpPr>
          <p:cNvPr id="34" name="CuadroTexto 33">
            <a:extLst>
              <a:ext uri="{FF2B5EF4-FFF2-40B4-BE49-F238E27FC236}">
                <a16:creationId xmlns:a16="http://schemas.microsoft.com/office/drawing/2014/main" id="{BCDF45B7-3FFA-09CF-76B7-2D4EA2804965}"/>
              </a:ext>
            </a:extLst>
          </p:cNvPr>
          <p:cNvSpPr txBox="1"/>
          <p:nvPr/>
        </p:nvSpPr>
        <p:spPr>
          <a:xfrm>
            <a:off x="9484129" y="5612342"/>
            <a:ext cx="150920" cy="246221"/>
          </a:xfrm>
          <a:prstGeom prst="rect">
            <a:avLst/>
          </a:prstGeom>
          <a:noFill/>
        </p:spPr>
        <p:txBody>
          <a:bodyPr wrap="square" rtlCol="0">
            <a:spAutoFit/>
          </a:bodyPr>
          <a:lstStyle/>
          <a:p>
            <a:r>
              <a:rPr lang="es-MX" sz="1000" dirty="0"/>
              <a:t>1</a:t>
            </a:r>
          </a:p>
        </p:txBody>
      </p:sp>
      <p:sp>
        <p:nvSpPr>
          <p:cNvPr id="36" name="CuadroTexto 35">
            <a:extLst>
              <a:ext uri="{FF2B5EF4-FFF2-40B4-BE49-F238E27FC236}">
                <a16:creationId xmlns:a16="http://schemas.microsoft.com/office/drawing/2014/main" id="{5B7740C1-33A5-48BB-8566-0EC0A96FDCE7}"/>
              </a:ext>
            </a:extLst>
          </p:cNvPr>
          <p:cNvSpPr txBox="1"/>
          <p:nvPr/>
        </p:nvSpPr>
        <p:spPr>
          <a:xfrm>
            <a:off x="6334413" y="3884375"/>
            <a:ext cx="150920" cy="246221"/>
          </a:xfrm>
          <a:prstGeom prst="rect">
            <a:avLst/>
          </a:prstGeom>
          <a:noFill/>
        </p:spPr>
        <p:txBody>
          <a:bodyPr wrap="square" rtlCol="0">
            <a:spAutoFit/>
          </a:bodyPr>
          <a:lstStyle/>
          <a:p>
            <a:r>
              <a:rPr lang="es-MX" sz="1000" dirty="0"/>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12290" name="Picture 2" descr="Diagrama&#10;&#10;Descripción generada automáticamente">
            <a:extLst>
              <a:ext uri="{FF2B5EF4-FFF2-40B4-BE49-F238E27FC236}">
                <a16:creationId xmlns:a16="http://schemas.microsoft.com/office/drawing/2014/main" id="{2FEB5926-D11B-CE3B-236F-F1F8CEA00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810" y="2455502"/>
            <a:ext cx="10022640" cy="4313841"/>
          </a:xfrm>
          <a:prstGeom prst="rect">
            <a:avLst/>
          </a:prstGeom>
          <a:noFill/>
          <a:extLst>
            <a:ext uri="{909E8E84-426E-40DD-AFC4-6F175D3DCCD1}">
              <a14:hiddenFill xmlns:a14="http://schemas.microsoft.com/office/drawing/2010/main">
                <a:solidFill>
                  <a:srgbClr val="FFFFFF"/>
                </a:solidFill>
              </a14:hiddenFill>
            </a:ext>
          </a:extLst>
        </p:spPr>
      </p:pic>
      <p:sp>
        <p:nvSpPr>
          <p:cNvPr id="224" name="Google Shape;224;g211a877bdc2_0_32"/>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Diagrama de Despliegue</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25" name="Google Shape;225;g211a877bdc2_0_32"/>
          <p:cNvCxnSpPr>
            <a:cxnSpLocks/>
            <a:stCxn id="224" idx="1"/>
          </p:cNvCxnSpPr>
          <p:nvPr/>
        </p:nvCxnSpPr>
        <p:spPr>
          <a:xfrm>
            <a:off x="950054" y="1142467"/>
            <a:ext cx="5042396" cy="0"/>
          </a:xfrm>
          <a:prstGeom prst="straightConnector1">
            <a:avLst/>
          </a:prstGeom>
          <a:noFill/>
          <a:ln w="50800" cap="flat" cmpd="sng">
            <a:solidFill>
              <a:schemeClr val="accent6"/>
            </a:solidFill>
            <a:prstDash val="solid"/>
            <a:miter lim="800000"/>
            <a:headEnd type="none" w="sm" len="sm"/>
            <a:tailEnd type="none" w="sm" len="sm"/>
          </a:ln>
        </p:spPr>
      </p:cxnSp>
      <p:sp>
        <p:nvSpPr>
          <p:cNvPr id="226" name="Google Shape;226;g211a877bdc2_0_32"/>
          <p:cNvSpPr txBox="1"/>
          <p:nvPr/>
        </p:nvSpPr>
        <p:spPr>
          <a:xfrm>
            <a:off x="77755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1500"/>
              </a:spcBef>
              <a:spcAft>
                <a:spcPts val="150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227" name="Google Shape;227;g211a877bdc2_0_32"/>
          <p:cNvSpPr txBox="1"/>
          <p:nvPr/>
        </p:nvSpPr>
        <p:spPr>
          <a:xfrm>
            <a:off x="466831" y="1235485"/>
            <a:ext cx="3831269" cy="170813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s-MX" sz="1100" b="0" i="0" u="none" strike="noStrike" kern="0" cap="none" spc="0" normalizeH="0" baseline="0" noProof="0" dirty="0">
                <a:ln>
                  <a:noFill/>
                </a:ln>
                <a:solidFill>
                  <a:srgbClr val="333333"/>
                </a:solidFill>
                <a:effectLst/>
                <a:highlight>
                  <a:srgbClr val="FFFFFF"/>
                </a:highlight>
                <a:uLnTx/>
                <a:uFillTx/>
                <a:latin typeface="Calibri" panose="020F0502020204030204" pitchFamily="34" charset="0"/>
                <a:cs typeface="Calibri" panose="020F0502020204030204" pitchFamily="34" charset="0"/>
                <a:sym typeface="Arial"/>
              </a:rPr>
              <a:t>Un diagrama de despliegue es una representación gráfica que muestra la arquitectura física de un sistema, destacando cómo se distribuyen sus componentes de software en el hardware. Este tipo de diagrama incluye nodos, que pueden ser dispositivos físicos o entornos de ejecución, y muestra las conexiones y dependencias entre ellos. Además, detalla qué software se ejecuta en cada nodo y cómo interactúan los diferentes componentes del sistema a través de estas conexiones.</a:t>
            </a:r>
            <a:endParaRPr kumimoji="0" sz="11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endParaRPr>
          </a:p>
        </p:txBody>
      </p:sp>
      <p:sp>
        <p:nvSpPr>
          <p:cNvPr id="2" name="Rectángulo 1">
            <a:extLst>
              <a:ext uri="{FF2B5EF4-FFF2-40B4-BE49-F238E27FC236}">
                <a16:creationId xmlns:a16="http://schemas.microsoft.com/office/drawing/2014/main" id="{39C6285B-1A32-39BB-53F4-909E75AEA953}"/>
              </a:ext>
            </a:extLst>
          </p:cNvPr>
          <p:cNvSpPr/>
          <p:nvPr/>
        </p:nvSpPr>
        <p:spPr>
          <a:xfrm>
            <a:off x="7877908" y="2455502"/>
            <a:ext cx="2039815" cy="1511587"/>
          </a:xfrm>
          <a:prstGeom prst="rect">
            <a:avLst/>
          </a:prstGeom>
          <a:solidFill>
            <a:srgbClr val="F8F8F8"/>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CuadroTexto 2">
            <a:extLst>
              <a:ext uri="{FF2B5EF4-FFF2-40B4-BE49-F238E27FC236}">
                <a16:creationId xmlns:a16="http://schemas.microsoft.com/office/drawing/2014/main" id="{D194977F-8316-1B97-EAF1-17B993366504}"/>
              </a:ext>
            </a:extLst>
          </p:cNvPr>
          <p:cNvSpPr txBox="1"/>
          <p:nvPr/>
        </p:nvSpPr>
        <p:spPr>
          <a:xfrm>
            <a:off x="3471252" y="4506408"/>
            <a:ext cx="900333" cy="307777"/>
          </a:xfrm>
          <a:prstGeom prst="rect">
            <a:avLst/>
          </a:prstGeom>
          <a:noFill/>
        </p:spPr>
        <p:txBody>
          <a:bodyPr wrap="square" rtlCol="0">
            <a:spAutoFit/>
          </a:bodyPr>
          <a:lstStyle/>
          <a:p>
            <a:r>
              <a:rPr lang="es-ES" dirty="0"/>
              <a:t>HTTP</a:t>
            </a:r>
            <a:endParaRPr lang="es-CO" dirty="0"/>
          </a:p>
        </p:txBody>
      </p:sp>
      <p:sp>
        <p:nvSpPr>
          <p:cNvPr id="4" name="CuadroTexto 3">
            <a:extLst>
              <a:ext uri="{FF2B5EF4-FFF2-40B4-BE49-F238E27FC236}">
                <a16:creationId xmlns:a16="http://schemas.microsoft.com/office/drawing/2014/main" id="{68668D81-BEE2-13A1-4224-D386FF0FB09B}"/>
              </a:ext>
            </a:extLst>
          </p:cNvPr>
          <p:cNvSpPr txBox="1"/>
          <p:nvPr/>
        </p:nvSpPr>
        <p:spPr>
          <a:xfrm>
            <a:off x="5318086" y="4517164"/>
            <a:ext cx="900333" cy="307777"/>
          </a:xfrm>
          <a:prstGeom prst="rect">
            <a:avLst/>
          </a:prstGeom>
          <a:noFill/>
        </p:spPr>
        <p:txBody>
          <a:bodyPr wrap="square" rtlCol="0">
            <a:spAutoFit/>
          </a:bodyPr>
          <a:lstStyle/>
          <a:p>
            <a:r>
              <a:rPr lang="es-ES" dirty="0"/>
              <a:t>HTTP</a:t>
            </a:r>
            <a:endParaRPr lang="es-CO" dirty="0"/>
          </a:p>
        </p:txBody>
      </p:sp>
      <p:sp>
        <p:nvSpPr>
          <p:cNvPr id="5" name="CuadroTexto 4">
            <a:extLst>
              <a:ext uri="{FF2B5EF4-FFF2-40B4-BE49-F238E27FC236}">
                <a16:creationId xmlns:a16="http://schemas.microsoft.com/office/drawing/2014/main" id="{E273D634-677D-AAE3-A2B1-79752090971C}"/>
              </a:ext>
            </a:extLst>
          </p:cNvPr>
          <p:cNvSpPr txBox="1"/>
          <p:nvPr/>
        </p:nvSpPr>
        <p:spPr>
          <a:xfrm>
            <a:off x="7370250" y="4506407"/>
            <a:ext cx="900333" cy="307777"/>
          </a:xfrm>
          <a:prstGeom prst="rect">
            <a:avLst/>
          </a:prstGeom>
          <a:noFill/>
        </p:spPr>
        <p:txBody>
          <a:bodyPr wrap="square" rtlCol="0">
            <a:spAutoFit/>
          </a:bodyPr>
          <a:lstStyle/>
          <a:p>
            <a:r>
              <a:rPr lang="es-ES" dirty="0"/>
              <a:t>HTTP</a:t>
            </a:r>
            <a:endParaRPr lang="es-CO" dirty="0"/>
          </a:p>
        </p:txBody>
      </p:sp>
      <p:sp>
        <p:nvSpPr>
          <p:cNvPr id="6" name="CuadroTexto 5">
            <a:extLst>
              <a:ext uri="{FF2B5EF4-FFF2-40B4-BE49-F238E27FC236}">
                <a16:creationId xmlns:a16="http://schemas.microsoft.com/office/drawing/2014/main" id="{BDFB480E-61E0-B897-F330-213F52239B2B}"/>
              </a:ext>
            </a:extLst>
          </p:cNvPr>
          <p:cNvSpPr txBox="1"/>
          <p:nvPr/>
        </p:nvSpPr>
        <p:spPr>
          <a:xfrm>
            <a:off x="3509988" y="4872360"/>
            <a:ext cx="900333" cy="307777"/>
          </a:xfrm>
          <a:prstGeom prst="rect">
            <a:avLst/>
          </a:prstGeom>
          <a:noFill/>
        </p:spPr>
        <p:txBody>
          <a:bodyPr wrap="square" rtlCol="0">
            <a:spAutoFit/>
          </a:bodyPr>
          <a:lstStyle/>
          <a:p>
            <a:r>
              <a:rPr lang="es-ES" dirty="0"/>
              <a:t>443</a:t>
            </a:r>
            <a:endParaRPr lang="es-CO" dirty="0"/>
          </a:p>
        </p:txBody>
      </p:sp>
      <p:sp>
        <p:nvSpPr>
          <p:cNvPr id="8" name="CuadroTexto 7">
            <a:extLst>
              <a:ext uri="{FF2B5EF4-FFF2-40B4-BE49-F238E27FC236}">
                <a16:creationId xmlns:a16="http://schemas.microsoft.com/office/drawing/2014/main" id="{6A1599FA-9BDF-75BB-AB0E-91DD2DE0CF9B}"/>
              </a:ext>
            </a:extLst>
          </p:cNvPr>
          <p:cNvSpPr txBox="1"/>
          <p:nvPr/>
        </p:nvSpPr>
        <p:spPr>
          <a:xfrm>
            <a:off x="5335300" y="4872359"/>
            <a:ext cx="900333" cy="307777"/>
          </a:xfrm>
          <a:prstGeom prst="rect">
            <a:avLst/>
          </a:prstGeom>
          <a:noFill/>
        </p:spPr>
        <p:txBody>
          <a:bodyPr wrap="square" rtlCol="0">
            <a:spAutoFit/>
          </a:bodyPr>
          <a:lstStyle/>
          <a:p>
            <a:r>
              <a:rPr lang="es-ES" dirty="0"/>
              <a:t>443</a:t>
            </a:r>
            <a:endParaRPr lang="es-CO" dirty="0"/>
          </a:p>
        </p:txBody>
      </p:sp>
      <p:sp>
        <p:nvSpPr>
          <p:cNvPr id="9" name="CuadroTexto 8">
            <a:extLst>
              <a:ext uri="{FF2B5EF4-FFF2-40B4-BE49-F238E27FC236}">
                <a16:creationId xmlns:a16="http://schemas.microsoft.com/office/drawing/2014/main" id="{6D39B05F-223E-552F-5DE9-B9DE80F203A7}"/>
              </a:ext>
            </a:extLst>
          </p:cNvPr>
          <p:cNvSpPr txBox="1"/>
          <p:nvPr/>
        </p:nvSpPr>
        <p:spPr>
          <a:xfrm>
            <a:off x="7370250" y="4825552"/>
            <a:ext cx="900333" cy="307777"/>
          </a:xfrm>
          <a:prstGeom prst="rect">
            <a:avLst/>
          </a:prstGeom>
          <a:noFill/>
        </p:spPr>
        <p:txBody>
          <a:bodyPr wrap="square" rtlCol="0">
            <a:spAutoFit/>
          </a:bodyPr>
          <a:lstStyle/>
          <a:p>
            <a:r>
              <a:rPr lang="es-ES" dirty="0"/>
              <a:t>443</a:t>
            </a:r>
            <a:endParaRPr lang="es-CO"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211a877bdc2_0_32"/>
          <p:cNvSpPr txBox="1"/>
          <p:nvPr/>
        </p:nvSpPr>
        <p:spPr>
          <a:xfrm>
            <a:off x="950053" y="605917"/>
            <a:ext cx="7892105"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ES" sz="2600" b="0" i="0" u="none" strike="noStrike" kern="0" cap="none" spc="0" normalizeH="0" baseline="0" noProof="0" dirty="0">
                <a:ln>
                  <a:noFill/>
                </a:ln>
                <a:solidFill>
                  <a:srgbClr val="70AD47"/>
                </a:solidFill>
                <a:effectLst/>
                <a:uLnTx/>
                <a:uFillTx/>
                <a:latin typeface="Calibri"/>
                <a:ea typeface="Calibri"/>
                <a:cs typeface="Calibri"/>
                <a:sym typeface="Calibri"/>
              </a:rPr>
              <a:t>Enlaces Adicionales</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25" name="Google Shape;225;g211a877bdc2_0_32"/>
          <p:cNvCxnSpPr>
            <a:cxnSpLocks/>
            <a:stCxn id="224" idx="1"/>
            <a:endCxn id="224" idx="3"/>
          </p:cNvCxnSpPr>
          <p:nvPr/>
        </p:nvCxnSpPr>
        <p:spPr>
          <a:xfrm>
            <a:off x="950053" y="1142467"/>
            <a:ext cx="7892105" cy="0"/>
          </a:xfrm>
          <a:prstGeom prst="straightConnector1">
            <a:avLst/>
          </a:prstGeom>
          <a:noFill/>
          <a:ln w="50800" cap="flat" cmpd="sng">
            <a:solidFill>
              <a:schemeClr val="accent6"/>
            </a:solidFill>
            <a:prstDash val="solid"/>
            <a:miter lim="800000"/>
            <a:headEnd type="none" w="sm" len="sm"/>
            <a:tailEnd type="none" w="sm" len="sm"/>
          </a:ln>
        </p:spPr>
      </p:cxnSp>
      <p:sp>
        <p:nvSpPr>
          <p:cNvPr id="226" name="Google Shape;226;g211a877bdc2_0_32"/>
          <p:cNvSpPr txBox="1"/>
          <p:nvPr/>
        </p:nvSpPr>
        <p:spPr>
          <a:xfrm>
            <a:off x="77755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1500"/>
              </a:spcBef>
              <a:spcAft>
                <a:spcPts val="150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227" name="Google Shape;227;g211a877bdc2_0_32"/>
          <p:cNvSpPr txBox="1"/>
          <p:nvPr/>
        </p:nvSpPr>
        <p:spPr>
          <a:xfrm>
            <a:off x="950052" y="1920305"/>
            <a:ext cx="6443524" cy="116952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rPr>
              <a:t>Enlace Documento del Proyecto Productivo: </a:t>
            </a: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hlinkClick r:id="rId3" action="ppaction://hlinkfile"/>
              </a:rPr>
              <a:t>Documento</a:t>
            </a:r>
            <a:endParaRPr kumimoji="0"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endParaRPr>
          </a:p>
        </p:txBody>
      </p:sp>
      <p:pic>
        <p:nvPicPr>
          <p:cNvPr id="2050" name="Picture 2" descr="Archivo - Iconos gratis de archivos y carpetas">
            <a:extLst>
              <a:ext uri="{FF2B5EF4-FFF2-40B4-BE49-F238E27FC236}">
                <a16:creationId xmlns:a16="http://schemas.microsoft.com/office/drawing/2014/main" id="{CE460A33-BB83-0D6F-1596-068E1E16D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566078" y="1780422"/>
            <a:ext cx="4183033" cy="422797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27;g211a877bdc2_0_32">
            <a:extLst>
              <a:ext uri="{FF2B5EF4-FFF2-40B4-BE49-F238E27FC236}">
                <a16:creationId xmlns:a16="http://schemas.microsoft.com/office/drawing/2014/main" id="{36F35DF6-6CC9-4805-E498-068090431679}"/>
              </a:ext>
            </a:extLst>
          </p:cNvPr>
          <p:cNvSpPr txBox="1"/>
          <p:nvPr/>
        </p:nvSpPr>
        <p:spPr>
          <a:xfrm>
            <a:off x="950052" y="3359830"/>
            <a:ext cx="5042397" cy="677078"/>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rPr>
              <a:t>Enlace al repositorio: </a:t>
            </a: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hlinkClick r:id="rId5"/>
              </a:rPr>
              <a:t>GitHub</a:t>
            </a:r>
            <a:endParaRPr kumimoji="0"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3461902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Clr>
                <a:srgbClr val="38AA00"/>
              </a:buClr>
              <a:buSzPts val="2600"/>
              <a:buFont typeface="Work Sans Light"/>
              <a:buNone/>
            </a:pPr>
            <a:r>
              <a:rPr lang="es-MX" sz="2600" i="0" u="none" strike="noStrike" dirty="0">
                <a:solidFill>
                  <a:schemeClr val="accent6"/>
                </a:solidFill>
                <a:effectLst/>
                <a:latin typeface="Work Sans Light" pitchFamily="2" charset="0"/>
              </a:rPr>
              <a:t>Nuestra</a:t>
            </a:r>
            <a:r>
              <a:rPr lang="es-MX" sz="1800" i="0" u="none" strike="noStrike" dirty="0">
                <a:solidFill>
                  <a:schemeClr val="accent6"/>
                </a:solidFill>
                <a:effectLst/>
                <a:latin typeface="Work Sans Light" pitchFamily="2" charset="0"/>
              </a:rPr>
              <a:t> </a:t>
            </a:r>
            <a:r>
              <a:rPr lang="es-MX" sz="2600" i="0" u="none" strike="noStrike" dirty="0">
                <a:solidFill>
                  <a:schemeClr val="accent6"/>
                </a:solidFill>
                <a:effectLst/>
                <a:latin typeface="Work Sans Light" pitchFamily="2" charset="0"/>
              </a:rPr>
              <a:t>Visión</a:t>
            </a:r>
            <a:r>
              <a:rPr lang="es-MX" sz="1800" i="0" dirty="0">
                <a:solidFill>
                  <a:schemeClr val="accent6"/>
                </a:solidFill>
                <a:effectLst/>
                <a:latin typeface="Work Sans Light" pitchFamily="2" charset="0"/>
              </a:rPr>
              <a:t>​</a:t>
            </a:r>
            <a:endParaRPr sz="1800" i="0" u="none" strike="noStrike" cap="none" dirty="0">
              <a:solidFill>
                <a:schemeClr val="accent6"/>
              </a:solidFill>
              <a:latin typeface="Work Sans Light" pitchFamily="2" charset="0"/>
              <a:ea typeface="Calibri"/>
              <a:cs typeface="Calibri"/>
              <a:sym typeface="Calibri"/>
            </a:endParaRPr>
          </a:p>
        </p:txBody>
      </p:sp>
      <p:cxnSp>
        <p:nvCxnSpPr>
          <p:cNvPr id="121" name="Google Shape;121;p4"/>
          <p:cNvCxnSpPr>
            <a:cxnSpLocks/>
            <a:stCxn id="120" idx="1"/>
          </p:cNvCxnSpPr>
          <p:nvPr/>
        </p:nvCxnSpPr>
        <p:spPr>
          <a:xfrm>
            <a:off x="950054" y="1142432"/>
            <a:ext cx="5145946" cy="0"/>
          </a:xfrm>
          <a:prstGeom prst="straightConnector1">
            <a:avLst/>
          </a:prstGeom>
          <a:noFill/>
          <a:ln w="50800" cap="flat" cmpd="sng">
            <a:solidFill>
              <a:schemeClr val="accent6"/>
            </a:solidFill>
            <a:prstDash val="solid"/>
            <a:miter lim="800000"/>
            <a:headEnd type="none" w="sm" len="sm"/>
            <a:tailEnd type="none" w="sm" len="sm"/>
          </a:ln>
        </p:spPr>
      </p:cxnSp>
      <p:sp>
        <p:nvSpPr>
          <p:cNvPr id="122" name="Google Shape;122;p4"/>
          <p:cNvSpPr txBox="1"/>
          <p:nvPr/>
        </p:nvSpPr>
        <p:spPr>
          <a:xfrm>
            <a:off x="947897" y="1941202"/>
            <a:ext cx="5550000"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2400" b="0" i="0" u="none" strike="noStrike" dirty="0">
                <a:solidFill>
                  <a:srgbClr val="000000"/>
                </a:solidFill>
                <a:effectLst/>
                <a:latin typeface="Calibri" panose="020F0502020204030204" pitchFamily="34" charset="0"/>
              </a:rPr>
              <a:t>Visualizamos un futuro donde la tecnología sea una fuerza positiva que impulse el progreso y la innovación en todas las industrias. Nos esforzamos por ser líderes en la creación de soluciones tecnológicas que simplifiquen la vida de las personas y promuevan el éxito de las empresas. Nuestro objetivo es crear un impacto significativo y positivo en la sociedad a través de soluciones inteligentes y centradas en las personas.</a:t>
            </a:r>
            <a:r>
              <a:rPr lang="es-ES" sz="2400" b="0" i="0" dirty="0">
                <a:solidFill>
                  <a:srgbClr val="000000"/>
                </a:solidFill>
                <a:effectLst/>
                <a:latin typeface="Calibri" panose="020F0502020204030204" pitchFamily="34" charset="0"/>
              </a:rPr>
              <a:t>​</a:t>
            </a:r>
            <a:endParaRPr sz="2400" dirty="0">
              <a:solidFill>
                <a:schemeClr val="dk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4D608DF1-233B-C05F-EF8C-D8E581481738}"/>
              </a:ext>
            </a:extLst>
          </p:cNvPr>
          <p:cNvPicPr>
            <a:picLocks noChangeAspect="1"/>
          </p:cNvPicPr>
          <p:nvPr/>
        </p:nvPicPr>
        <p:blipFill>
          <a:blip r:embed="rId3"/>
          <a:stretch>
            <a:fillRect/>
          </a:stretch>
        </p:blipFill>
        <p:spPr>
          <a:xfrm>
            <a:off x="6637912" y="1678947"/>
            <a:ext cx="5199280" cy="3712585"/>
          </a:xfrm>
          <a:prstGeom prst="rect">
            <a:avLst/>
          </a:prstGeom>
        </p:spPr>
      </p:pic>
    </p:spTree>
    <p:extLst>
      <p:ext uri="{BB962C8B-B14F-4D97-AF65-F5344CB8AC3E}">
        <p14:creationId xmlns:p14="http://schemas.microsoft.com/office/powerpoint/2010/main" val="3291850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14"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Formulación del Proyecto </a:t>
            </a:r>
            <a:endParaRPr/>
          </a:p>
        </p:txBody>
      </p:sp>
      <p:cxnSp>
        <p:nvCxnSpPr>
          <p:cNvPr id="113" name="Google Shape;113;p3"/>
          <p:cNvCxnSpPr>
            <a:cxnSpLocks/>
          </p:cNvCxnSpPr>
          <p:nvPr/>
        </p:nvCxnSpPr>
        <p:spPr>
          <a:xfrm>
            <a:off x="3490293" y="5777348"/>
            <a:ext cx="4409037" cy="0"/>
          </a:xfrm>
          <a:prstGeom prst="straightConnector1">
            <a:avLst/>
          </a:prstGeom>
          <a:noFill/>
          <a:ln w="50800" cap="flat" cmpd="sng">
            <a:solidFill>
              <a:schemeClr val="accent6"/>
            </a:solidFill>
            <a:prstDash val="solid"/>
            <a:miter lim="800000"/>
            <a:headEnd type="none" w="sm" len="sm"/>
            <a:tailEnd type="none" w="sm" len="sm"/>
          </a:ln>
        </p:spPr>
      </p:cxnSp>
      <p:sp>
        <p:nvSpPr>
          <p:cNvPr id="114" name="Google Shape;114;p3"/>
          <p:cNvSpPr txBox="1"/>
          <p:nvPr/>
        </p:nvSpPr>
        <p:spPr>
          <a:xfrm>
            <a:off x="3652139" y="5408057"/>
            <a:ext cx="418504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1" i="0" u="none" strike="noStrike" dirty="0">
                <a:solidFill>
                  <a:srgbClr val="000000"/>
                </a:solidFill>
                <a:effectLst/>
                <a:latin typeface="Castellar" panose="020A0402060406010301" pitchFamily="18" charset="0"/>
              </a:rPr>
              <a:t>Tu aliado en emergencias</a:t>
            </a:r>
            <a:r>
              <a:rPr lang="es-MX" sz="1800" b="0" i="0" dirty="0">
                <a:solidFill>
                  <a:srgbClr val="000000"/>
                </a:solidFill>
                <a:effectLst/>
                <a:latin typeface="Castellar" panose="020A0402060406010301" pitchFamily="18" charset="0"/>
              </a:rPr>
              <a:t>​</a:t>
            </a:r>
            <a:endParaRPr sz="1400" b="0" i="0" u="none" strike="noStrike" cap="none" dirty="0">
              <a:solidFill>
                <a:srgbClr val="000000"/>
              </a:solidFill>
              <a:latin typeface="Arial"/>
              <a:ea typeface="Arial"/>
              <a:cs typeface="Arial"/>
              <a:sym typeface="Arial"/>
            </a:endParaRPr>
          </a:p>
        </p:txBody>
      </p:sp>
      <p:pic>
        <p:nvPicPr>
          <p:cNvPr id="4" name="Imagen 3" descr="Texto, Logotipo&#10;&#10;Descripción generada automáticamente">
            <a:extLst>
              <a:ext uri="{FF2B5EF4-FFF2-40B4-BE49-F238E27FC236}">
                <a16:creationId xmlns:a16="http://schemas.microsoft.com/office/drawing/2014/main" id="{E97D816A-C125-8366-2CA7-F718D47A0E1A}"/>
              </a:ext>
            </a:extLst>
          </p:cNvPr>
          <p:cNvPicPr>
            <a:picLocks noChangeAspect="1"/>
          </p:cNvPicPr>
          <p:nvPr/>
        </p:nvPicPr>
        <p:blipFill>
          <a:blip r:embed="rId3"/>
          <a:stretch>
            <a:fillRect/>
          </a:stretch>
        </p:blipFill>
        <p:spPr>
          <a:xfrm>
            <a:off x="1765903" y="2208279"/>
            <a:ext cx="7957519" cy="27801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Objetivo General</a:t>
            </a:r>
            <a:endParaRPr sz="1800" b="0" i="0" u="none" strike="noStrike" cap="none">
              <a:solidFill>
                <a:schemeClr val="dk1"/>
              </a:solidFill>
              <a:latin typeface="Calibri"/>
              <a:ea typeface="Calibri"/>
              <a:cs typeface="Calibri"/>
              <a:sym typeface="Calibri"/>
            </a:endParaRPr>
          </a:p>
        </p:txBody>
      </p:sp>
      <p:cxnSp>
        <p:nvCxnSpPr>
          <p:cNvPr id="121" name="Google Shape;121;p4"/>
          <p:cNvCxnSpPr>
            <a:cxnSpLocks/>
            <a:stCxn id="120" idx="1"/>
          </p:cNvCxnSpPr>
          <p:nvPr/>
        </p:nvCxnSpPr>
        <p:spPr>
          <a:xfrm>
            <a:off x="950054" y="1142432"/>
            <a:ext cx="5016180" cy="0"/>
          </a:xfrm>
          <a:prstGeom prst="straightConnector1">
            <a:avLst/>
          </a:prstGeom>
          <a:noFill/>
          <a:ln w="50800" cap="flat" cmpd="sng">
            <a:solidFill>
              <a:schemeClr val="accent6"/>
            </a:solidFill>
            <a:prstDash val="solid"/>
            <a:miter lim="800000"/>
            <a:headEnd type="none" w="sm" len="sm"/>
            <a:tailEnd type="none" w="sm" len="sm"/>
          </a:ln>
        </p:spPr>
      </p:cxnSp>
      <p:sp>
        <p:nvSpPr>
          <p:cNvPr id="122" name="Google Shape;122;p4"/>
          <p:cNvSpPr txBox="1"/>
          <p:nvPr/>
        </p:nvSpPr>
        <p:spPr>
          <a:xfrm>
            <a:off x="809035" y="1898182"/>
            <a:ext cx="5662624"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2400" b="0" i="0" u="none" strike="noStrike" dirty="0">
                <a:solidFill>
                  <a:srgbClr val="000000"/>
                </a:solidFill>
                <a:effectLst/>
                <a:latin typeface="Calibri" panose="020F0502020204030204" pitchFamily="34" charset="0"/>
              </a:rPr>
              <a:t>Desarrollar un sistema de gestión de ambulancias altamente eficiente y confiable</a:t>
            </a:r>
            <a:r>
              <a:rPr lang="es-ES" sz="2400" dirty="0">
                <a:latin typeface="Calibri" panose="020F0502020204030204" pitchFamily="34" charset="0"/>
              </a:rPr>
              <a:t>, </a:t>
            </a:r>
            <a:r>
              <a:rPr lang="es-ES" sz="2400" b="0" i="0" u="none" strike="noStrike" dirty="0">
                <a:solidFill>
                  <a:srgbClr val="000000"/>
                </a:solidFill>
                <a:effectLst/>
                <a:latin typeface="Calibri" panose="020F0502020204030204" pitchFamily="34" charset="0"/>
              </a:rPr>
              <a:t>que permita a los pacientes solicitar servicios de ambulancia a través de un aplicativo web</a:t>
            </a:r>
            <a:r>
              <a:rPr lang="es-ES" sz="2400" dirty="0">
                <a:latin typeface="Calibri" panose="020F0502020204030204" pitchFamily="34" charset="0"/>
              </a:rPr>
              <a:t>. Permitirá </a:t>
            </a:r>
            <a:r>
              <a:rPr lang="es-ES" sz="2400" b="0" i="0" u="none" strike="noStrike" dirty="0">
                <a:solidFill>
                  <a:srgbClr val="000000"/>
                </a:solidFill>
                <a:effectLst/>
                <a:latin typeface="Calibri" panose="020F0502020204030204" pitchFamily="34" charset="0"/>
              </a:rPr>
              <a:t>realizar un seguimiento en tiempo real del trayecto de la ambulancia, asegurar el transporte rápido y seguro del paciente al hospital o entidad médica.</a:t>
            </a:r>
            <a:r>
              <a:rPr lang="es-ES" sz="2400" b="0" i="0" dirty="0">
                <a:solidFill>
                  <a:srgbClr val="000000"/>
                </a:solidFill>
                <a:effectLst/>
                <a:latin typeface="Calibri" panose="020F0502020204030204" pitchFamily="34" charset="0"/>
              </a:rPr>
              <a:t>​ Esto, graci</a:t>
            </a:r>
            <a:r>
              <a:rPr lang="es-ES" sz="2400" dirty="0">
                <a:latin typeface="Calibri" panose="020F0502020204030204" pitchFamily="34" charset="0"/>
              </a:rPr>
              <a:t>as a los convenios que se tiene con varias entidades de salud que se tienen.</a:t>
            </a:r>
            <a:endParaRPr sz="2400" dirty="0">
              <a:solidFill>
                <a:schemeClr val="dk1"/>
              </a:solidFill>
              <a:latin typeface="Calibri"/>
              <a:ea typeface="Calibri"/>
              <a:cs typeface="Calibri"/>
              <a:sym typeface="Calibri"/>
            </a:endParaRPr>
          </a:p>
        </p:txBody>
      </p:sp>
      <p:pic>
        <p:nvPicPr>
          <p:cNvPr id="2050" name="Picture 2" descr="La importancia de fijar objetivos en tu empresa - acceseo">
            <a:extLst>
              <a:ext uri="{FF2B5EF4-FFF2-40B4-BE49-F238E27FC236}">
                <a16:creationId xmlns:a16="http://schemas.microsoft.com/office/drawing/2014/main" id="{400C9204-04BF-B8F6-6FED-F5769E7C8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64" y="2236206"/>
            <a:ext cx="4784508" cy="27592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1f53840a8fa_5_9"/>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Objetivo Específicos</a:t>
            </a:r>
            <a:endParaRPr sz="1800" b="0" i="0" u="none" strike="noStrike" cap="none">
              <a:solidFill>
                <a:schemeClr val="dk1"/>
              </a:solidFill>
              <a:latin typeface="Calibri"/>
              <a:ea typeface="Calibri"/>
              <a:cs typeface="Calibri"/>
              <a:sym typeface="Calibri"/>
            </a:endParaRPr>
          </a:p>
        </p:txBody>
      </p:sp>
      <p:cxnSp>
        <p:nvCxnSpPr>
          <p:cNvPr id="129" name="Google Shape;129;g1f53840a8fa_5_9"/>
          <p:cNvCxnSpPr>
            <a:cxnSpLocks/>
            <a:stCxn id="128" idx="1"/>
          </p:cNvCxnSpPr>
          <p:nvPr/>
        </p:nvCxnSpPr>
        <p:spPr>
          <a:xfrm flipV="1">
            <a:off x="950054" y="1117659"/>
            <a:ext cx="4998073" cy="24808"/>
          </a:xfrm>
          <a:prstGeom prst="straightConnector1">
            <a:avLst/>
          </a:prstGeom>
          <a:noFill/>
          <a:ln w="50800" cap="flat" cmpd="sng">
            <a:solidFill>
              <a:schemeClr val="accent6"/>
            </a:solidFill>
            <a:prstDash val="solid"/>
            <a:miter lim="800000"/>
            <a:headEnd type="none" w="sm" len="sm"/>
            <a:tailEnd type="none" w="sm" len="sm"/>
          </a:ln>
        </p:spPr>
      </p:cxnSp>
      <p:sp>
        <p:nvSpPr>
          <p:cNvPr id="130" name="Google Shape;130;g1f53840a8fa_5_9"/>
          <p:cNvSpPr txBox="1"/>
          <p:nvPr/>
        </p:nvSpPr>
        <p:spPr>
          <a:xfrm>
            <a:off x="422031" y="1679013"/>
            <a:ext cx="5417646" cy="4805762"/>
          </a:xfrm>
          <a:prstGeom prst="rect">
            <a:avLst/>
          </a:prstGeom>
          <a:noFill/>
          <a:ln>
            <a:noFill/>
          </a:ln>
        </p:spPr>
        <p:txBody>
          <a:bodyPr spcFirstLastPara="1" wrap="square" lIns="91425" tIns="45700" rIns="91425" bIns="45700" anchor="t" anchorCtr="0">
            <a:spAutoFit/>
          </a:bodyPr>
          <a:lstStyle/>
          <a:p>
            <a:pPr algn="l" rtl="0" fontAlgn="base"/>
            <a:r>
              <a:rPr lang="es-MX" sz="2000" dirty="0">
                <a:latin typeface="Calibri" panose="020F0502020204030204" pitchFamily="34" charset="0"/>
                <a:cs typeface="Calibri" panose="020F0502020204030204" pitchFamily="34" charset="0"/>
              </a:rPr>
              <a:t>1. </a:t>
            </a:r>
            <a:r>
              <a:rPr lang="es-MX" sz="2000" b="0" i="0" u="none" strike="noStrike" dirty="0">
                <a:solidFill>
                  <a:srgbClr val="000000"/>
                </a:solidFill>
                <a:effectLst/>
                <a:latin typeface="Calibri" panose="020F0502020204030204" pitchFamily="34" charset="0"/>
                <a:cs typeface="Calibri" panose="020F0502020204030204" pitchFamily="34" charset="0"/>
              </a:rPr>
              <a:t>Desarrollar un aplicativo intuitivo que permita a los pacientes solicitar ambulancias de forma rápida, con una interfaz amigable para ingresar datos esenciales.</a:t>
            </a:r>
          </a:p>
          <a:p>
            <a:pPr algn="l" rtl="0" fontAlgn="base"/>
            <a:endParaRPr lang="es-MX" sz="2000" b="0" i="0" u="none" strike="noStrike" dirty="0">
              <a:solidFill>
                <a:srgbClr val="000000"/>
              </a:solidFill>
              <a:effectLst/>
              <a:latin typeface="Calibri" panose="020F0502020204030204" pitchFamily="34" charset="0"/>
              <a:cs typeface="Calibri" panose="020F0502020204030204" pitchFamily="34" charset="0"/>
            </a:endParaRPr>
          </a:p>
          <a:p>
            <a:pPr algn="l" rtl="0" fontAlgn="base"/>
            <a:r>
              <a:rPr lang="es-MX" sz="2000" dirty="0">
                <a:latin typeface="Calibri" panose="020F0502020204030204" pitchFamily="34" charset="0"/>
                <a:cs typeface="Calibri" panose="020F0502020204030204" pitchFamily="34" charset="0"/>
              </a:rPr>
              <a:t>2. </a:t>
            </a:r>
            <a:r>
              <a:rPr lang="es-MX" sz="2000" b="0" i="0" dirty="0">
                <a:solidFill>
                  <a:srgbClr val="000000"/>
                </a:solidFill>
                <a:effectLst/>
                <a:latin typeface="Calibri" panose="020F0502020204030204" pitchFamily="34" charset="0"/>
                <a:cs typeface="Calibri" panose="020F0502020204030204" pitchFamily="34" charset="0"/>
              </a:rPr>
              <a:t>Implementar un sistema de geolocalización en tiempo real que rastree las ambulancias desde la solicitud hasta su llegada al hospital, integrando GPS. </a:t>
            </a:r>
          </a:p>
          <a:p>
            <a:pPr algn="l" rtl="0" fontAlgn="base"/>
            <a:endParaRPr lang="es-MX" sz="2000" b="0" i="0" dirty="0">
              <a:solidFill>
                <a:srgbClr val="000000"/>
              </a:solidFill>
              <a:effectLst/>
              <a:latin typeface="Calibri" panose="020F0502020204030204" pitchFamily="34" charset="0"/>
              <a:cs typeface="Calibri" panose="020F0502020204030204" pitchFamily="34" charset="0"/>
            </a:endParaRPr>
          </a:p>
          <a:p>
            <a:pPr algn="l" rtl="0" fontAlgn="base"/>
            <a:r>
              <a:rPr lang="es-MX" sz="2000" dirty="0">
                <a:highlight>
                  <a:srgbClr val="FFFFFF"/>
                </a:highlight>
                <a:latin typeface="Calibri" panose="020F0502020204030204" pitchFamily="34" charset="0"/>
                <a:cs typeface="Calibri" panose="020F0502020204030204" pitchFamily="34" charset="0"/>
              </a:rPr>
              <a:t>3. Tener un enfoque mayor sobre las emergencias domesticas o de baja prioridad. Mientras se deja como caso secundario los siniestros viales o más asistidos.</a:t>
            </a:r>
            <a:endParaRPr lang="es-MX" sz="2000" dirty="0">
              <a:solidFill>
                <a:schemeClr val="dk1"/>
              </a:solidFill>
              <a:highlight>
                <a:srgbClr val="FFFFFF"/>
              </a:highlight>
            </a:endParaRPr>
          </a:p>
          <a:p>
            <a:pPr marL="457200" lvl="0" indent="0" algn="just" rtl="0">
              <a:lnSpc>
                <a:spcPct val="107916"/>
              </a:lnSpc>
              <a:spcBef>
                <a:spcPts val="800"/>
              </a:spcBef>
              <a:spcAft>
                <a:spcPts val="800"/>
              </a:spcAft>
              <a:buNone/>
            </a:pPr>
            <a:endParaRPr lang="es-CO" sz="1200" dirty="0">
              <a:solidFill>
                <a:schemeClr val="dk1"/>
              </a:solidFill>
              <a:highlight>
                <a:srgbClr val="FFFFFF"/>
              </a:highlight>
            </a:endParaRPr>
          </a:p>
        </p:txBody>
      </p:sp>
      <p:sp>
        <p:nvSpPr>
          <p:cNvPr id="3" name="CuadroTexto 2">
            <a:extLst>
              <a:ext uri="{FF2B5EF4-FFF2-40B4-BE49-F238E27FC236}">
                <a16:creationId xmlns:a16="http://schemas.microsoft.com/office/drawing/2014/main" id="{10BB9798-43A0-923D-D409-BA2450441462}"/>
              </a:ext>
            </a:extLst>
          </p:cNvPr>
          <p:cNvSpPr txBox="1"/>
          <p:nvPr/>
        </p:nvSpPr>
        <p:spPr>
          <a:xfrm>
            <a:off x="5839677" y="1679013"/>
            <a:ext cx="6098344" cy="4924425"/>
          </a:xfrm>
          <a:prstGeom prst="rect">
            <a:avLst/>
          </a:prstGeom>
          <a:noFill/>
        </p:spPr>
        <p:txBody>
          <a:bodyPr wrap="square">
            <a:spAutoFit/>
          </a:bodyPr>
          <a:lstStyle/>
          <a:p>
            <a:pPr algn="l" rtl="0" fontAlgn="base"/>
            <a:r>
              <a:rPr lang="es-ES" sz="1600" dirty="0">
                <a:latin typeface="Calibri" panose="020F0502020204030204" pitchFamily="34" charset="0"/>
                <a:cs typeface="Calibri" panose="020F0502020204030204" pitchFamily="34" charset="0"/>
              </a:rPr>
              <a:t> </a:t>
            </a:r>
            <a:r>
              <a:rPr lang="es-ES" sz="2000" dirty="0">
                <a:latin typeface="Calibri" panose="020F0502020204030204" pitchFamily="34" charset="0"/>
                <a:cs typeface="Calibri" panose="020F0502020204030204" pitchFamily="34" charset="0"/>
              </a:rPr>
              <a:t>4</a:t>
            </a:r>
            <a:r>
              <a:rPr lang="es-ES" sz="2000" b="0" i="0" u="none" strike="noStrike" dirty="0">
                <a:solidFill>
                  <a:srgbClr val="000000"/>
                </a:solidFill>
                <a:effectLst/>
                <a:latin typeface="Calibri" panose="020F0502020204030204" pitchFamily="34" charset="0"/>
                <a:cs typeface="Calibri" panose="020F0502020204030204" pitchFamily="34" charset="0"/>
              </a:rPr>
              <a:t>.  Desarrollar una asignación de ambulancias que optimice la disponibilidad y distribución de los recursos.</a:t>
            </a:r>
            <a:r>
              <a:rPr lang="es-ES" sz="2000" b="0" i="0" dirty="0">
                <a:solidFill>
                  <a:srgbClr val="000000"/>
                </a:solidFill>
                <a:effectLst/>
                <a:latin typeface="Calibri" panose="020F0502020204030204" pitchFamily="34" charset="0"/>
                <a:cs typeface="Calibri" panose="020F0502020204030204" pitchFamily="34" charset="0"/>
              </a:rPr>
              <a:t>​</a:t>
            </a:r>
            <a:endParaRPr lang="es-ES" sz="1600" b="0" i="0" dirty="0">
              <a:solidFill>
                <a:srgbClr val="000000"/>
              </a:solidFill>
              <a:effectLst/>
              <a:latin typeface="Calibri" panose="020F0502020204030204" pitchFamily="34" charset="0"/>
              <a:cs typeface="Calibri" panose="020F0502020204030204" pitchFamily="34" charset="0"/>
            </a:endParaRPr>
          </a:p>
          <a:p>
            <a:pPr algn="l" rtl="0" fontAlgn="base"/>
            <a:r>
              <a:rPr lang="es-ES" sz="2000" b="0" i="0" dirty="0">
                <a:solidFill>
                  <a:srgbClr val="000000"/>
                </a:solidFill>
                <a:effectLst/>
                <a:latin typeface="Calibri" panose="020F0502020204030204" pitchFamily="34" charset="0"/>
                <a:cs typeface="Calibri" panose="020F0502020204030204" pitchFamily="34" charset="0"/>
              </a:rPr>
              <a:t>​</a:t>
            </a:r>
            <a:endParaRPr lang="es-ES" sz="1600" b="0" i="0" dirty="0">
              <a:solidFill>
                <a:srgbClr val="000000"/>
              </a:solidFill>
              <a:effectLst/>
              <a:latin typeface="Calibri" panose="020F0502020204030204" pitchFamily="34" charset="0"/>
              <a:cs typeface="Calibri" panose="020F0502020204030204" pitchFamily="34" charset="0"/>
            </a:endParaRPr>
          </a:p>
          <a:p>
            <a:pPr algn="l" rtl="0" fontAlgn="base"/>
            <a:r>
              <a:rPr lang="es-ES" sz="2000" dirty="0">
                <a:latin typeface="Calibri" panose="020F0502020204030204" pitchFamily="34" charset="0"/>
                <a:cs typeface="Calibri" panose="020F0502020204030204" pitchFamily="34" charset="0"/>
              </a:rPr>
              <a:t>5</a:t>
            </a:r>
            <a:r>
              <a:rPr lang="es-ES" sz="2000" b="0" i="0" u="none" strike="noStrike" dirty="0">
                <a:solidFill>
                  <a:srgbClr val="000000"/>
                </a:solidFill>
                <a:effectLst/>
                <a:latin typeface="Calibri" panose="020F0502020204030204" pitchFamily="34" charset="0"/>
                <a:cs typeface="Calibri" panose="020F0502020204030204" pitchFamily="34" charset="0"/>
              </a:rPr>
              <a:t>.   Implementar un sistema de comunicación segura y efectiva entre el paciente, el equipo médico de la ambulancia. Este sistema facilitará la transmisión de información médica esencial, permitiendo al paciente recibir instrucciones y al equipo médico del hospital estar preparado para la llegada del paciente.</a:t>
            </a:r>
            <a:r>
              <a:rPr lang="es-ES" sz="2000" b="0" i="0" dirty="0">
                <a:solidFill>
                  <a:srgbClr val="000000"/>
                </a:solidFill>
                <a:effectLst/>
                <a:latin typeface="Calibri" panose="020F0502020204030204" pitchFamily="34" charset="0"/>
                <a:cs typeface="Calibri" panose="020F0502020204030204" pitchFamily="34" charset="0"/>
              </a:rPr>
              <a:t>​</a:t>
            </a:r>
            <a:endParaRPr lang="es-ES" sz="1600" b="0" i="0" dirty="0">
              <a:solidFill>
                <a:srgbClr val="000000"/>
              </a:solidFill>
              <a:effectLst/>
              <a:latin typeface="Calibri" panose="020F0502020204030204" pitchFamily="34" charset="0"/>
              <a:cs typeface="Calibri" panose="020F0502020204030204" pitchFamily="34" charset="0"/>
            </a:endParaRPr>
          </a:p>
          <a:p>
            <a:pPr algn="l" rtl="0" fontAlgn="base"/>
            <a:r>
              <a:rPr lang="es-ES" sz="2000" b="0" i="0" dirty="0">
                <a:solidFill>
                  <a:srgbClr val="000000"/>
                </a:solidFill>
                <a:effectLst/>
                <a:latin typeface="Calibri" panose="020F0502020204030204" pitchFamily="34" charset="0"/>
                <a:cs typeface="Calibri" panose="020F0502020204030204" pitchFamily="34" charset="0"/>
              </a:rPr>
              <a:t>​</a:t>
            </a:r>
            <a:endParaRPr lang="es-ES" sz="1600" b="0" i="0" dirty="0">
              <a:solidFill>
                <a:srgbClr val="000000"/>
              </a:solidFill>
              <a:effectLst/>
              <a:latin typeface="Calibri" panose="020F0502020204030204" pitchFamily="34" charset="0"/>
              <a:cs typeface="Calibri" panose="020F0502020204030204" pitchFamily="34" charset="0"/>
            </a:endParaRPr>
          </a:p>
          <a:p>
            <a:pPr algn="l" rtl="0" fontAlgn="base"/>
            <a:r>
              <a:rPr lang="es-ES" sz="2000" dirty="0">
                <a:latin typeface="Calibri" panose="020F0502020204030204" pitchFamily="34" charset="0"/>
                <a:cs typeface="Calibri" panose="020F0502020204030204" pitchFamily="34" charset="0"/>
              </a:rPr>
              <a:t>6</a:t>
            </a:r>
            <a:r>
              <a:rPr lang="es-ES" sz="2000" b="0" i="0" u="none" strike="noStrike" dirty="0">
                <a:solidFill>
                  <a:srgbClr val="000000"/>
                </a:solidFill>
                <a:effectLst/>
                <a:latin typeface="Calibri" panose="020F0502020204030204" pitchFamily="34" charset="0"/>
                <a:cs typeface="Calibri" panose="020F0502020204030204" pitchFamily="34" charset="0"/>
              </a:rPr>
              <a:t>.   Crear una base de datos centralizada y segura que registre todas las solicitudes de ambulancia, los seguimientos de los viajes y la información relevante del paciente para mejorar la calidad del servicio y permitir análisis futuros. </a:t>
            </a:r>
            <a:r>
              <a:rPr lang="es-ES" sz="1800" b="0" i="0" dirty="0">
                <a:solidFill>
                  <a:srgbClr val="000000"/>
                </a:solidFill>
                <a:effectLst/>
                <a:latin typeface="Calibri" panose="020F0502020204030204" pitchFamily="34" charset="0"/>
                <a:cs typeface="Calibri" panose="020F0502020204030204" pitchFamily="34" charset="0"/>
              </a:rPr>
              <a:t>​</a:t>
            </a:r>
            <a:endParaRPr lang="es-ES" b="0" i="0" dirty="0">
              <a:solidFill>
                <a:srgbClr val="000000"/>
              </a:solidFill>
              <a:effectLst/>
              <a:latin typeface="Calibri" panose="020F0502020204030204" pitchFamily="34" charset="0"/>
              <a:cs typeface="Calibri" panose="020F0502020204030204" pitchFamily="34" charset="0"/>
            </a:endParaRPr>
          </a:p>
          <a:p>
            <a:endParaRPr lang="es-E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Planteamiento del Problema</a:t>
            </a:r>
            <a:endParaRPr sz="1800" b="0" i="0" u="none" strike="noStrike" cap="none">
              <a:solidFill>
                <a:schemeClr val="dk1"/>
              </a:solidFill>
              <a:latin typeface="Calibri"/>
              <a:ea typeface="Calibri"/>
              <a:cs typeface="Calibri"/>
              <a:sym typeface="Calibri"/>
            </a:endParaRPr>
          </a:p>
        </p:txBody>
      </p:sp>
      <p:cxnSp>
        <p:nvCxnSpPr>
          <p:cNvPr id="137" name="Google Shape;137;p6"/>
          <p:cNvCxnSpPr>
            <a:cxnSpLocks/>
            <a:stCxn id="136" idx="1"/>
          </p:cNvCxnSpPr>
          <p:nvPr/>
        </p:nvCxnSpPr>
        <p:spPr>
          <a:xfrm>
            <a:off x="950054" y="1142432"/>
            <a:ext cx="4943752" cy="0"/>
          </a:xfrm>
          <a:prstGeom prst="straightConnector1">
            <a:avLst/>
          </a:prstGeom>
          <a:noFill/>
          <a:ln w="50800" cap="flat" cmpd="sng">
            <a:solidFill>
              <a:schemeClr val="accent6"/>
            </a:solidFill>
            <a:prstDash val="solid"/>
            <a:miter lim="800000"/>
            <a:headEnd type="none" w="sm" len="sm"/>
            <a:tailEnd type="none" w="sm" len="sm"/>
          </a:ln>
        </p:spPr>
      </p:cxnSp>
      <p:sp>
        <p:nvSpPr>
          <p:cNvPr id="138" name="Google Shape;138;p6"/>
          <p:cNvSpPr txBox="1"/>
          <p:nvPr/>
        </p:nvSpPr>
        <p:spPr>
          <a:xfrm>
            <a:off x="844452" y="1535013"/>
            <a:ext cx="5963754" cy="4682652"/>
          </a:xfrm>
          <a:prstGeom prst="rect">
            <a:avLst/>
          </a:prstGeom>
          <a:noFill/>
          <a:ln>
            <a:noFill/>
          </a:ln>
        </p:spPr>
        <p:txBody>
          <a:bodyPr spcFirstLastPara="1" wrap="square" lIns="91425" tIns="45700" rIns="91425" bIns="45700" anchor="t" anchorCtr="0">
            <a:spAutoFit/>
          </a:bodyPr>
          <a:lstStyle/>
          <a:p>
            <a:pPr marL="0" lvl="0" indent="0" algn="just" rtl="0">
              <a:lnSpc>
                <a:spcPct val="107916"/>
              </a:lnSpc>
              <a:spcBef>
                <a:spcPts val="0"/>
              </a:spcBef>
              <a:spcAft>
                <a:spcPts val="800"/>
              </a:spcAft>
              <a:buClr>
                <a:schemeClr val="dk1"/>
              </a:buClr>
              <a:buSzPts val="1100"/>
              <a:buFont typeface="Arial"/>
              <a:buNone/>
            </a:pPr>
            <a:r>
              <a:rPr lang="es-ES" sz="1800" b="0" i="0" u="none" strike="noStrike" dirty="0">
                <a:solidFill>
                  <a:srgbClr val="0D0D0D"/>
                </a:solidFill>
                <a:effectLst/>
                <a:latin typeface="Calibri" panose="020F0502020204030204" pitchFamily="34" charset="0"/>
                <a:cs typeface="Calibri" panose="020F0502020204030204" pitchFamily="34" charset="0"/>
              </a:rPr>
              <a:t>En la ciudad de Bogotá, los sistemas de respuesta a emergencias médicas enfrentan serios desafíos debido a la falta de eficiencia en la gestión y asignación de ambulancias, más aun cuando se trata de emergencias de carácter domestico, lo que resulta en demoras en la solicitud, seguimiento y llegada de ambulancias, y una comunicación inadecuada entre el paciente y el equipo médico. Esta ineficiencia provoca incertidumbre y ansiedad en los pacientes y limita la capacidad de análisis y mejora continua del servicio debido a la falta de una base de datos centralizada y segura. Por lo tanto, es crucial desarrollar un sistema de gestión de ambulancias que optimice estos procesos, asegurando una respuesta rápida, un seguimiento en tiempo real y una comunicación efectiva para mejorar significativamente la atención en emergencias médicas.</a:t>
            </a:r>
            <a:r>
              <a:rPr lang="es-ES" sz="1800" b="0" i="0" dirty="0">
                <a:solidFill>
                  <a:srgbClr val="000000"/>
                </a:solidFill>
                <a:effectLst/>
                <a:latin typeface="Calibri" panose="020F0502020204030204" pitchFamily="34" charset="0"/>
                <a:cs typeface="Calibri" panose="020F0502020204030204" pitchFamily="34" charset="0"/>
              </a:rPr>
              <a:t>​</a:t>
            </a:r>
            <a:endParaRPr sz="1800" b="0" i="0" u="none" strike="noStrike" cap="none" dirty="0">
              <a:solidFill>
                <a:srgbClr val="000000"/>
              </a:solidFill>
              <a:latin typeface="Calibri" panose="020F0502020204030204" pitchFamily="34" charset="0"/>
              <a:cs typeface="Calibri" panose="020F0502020204030204" pitchFamily="34" charset="0"/>
              <a:sym typeface="Arial"/>
            </a:endParaRPr>
          </a:p>
        </p:txBody>
      </p:sp>
      <p:pic>
        <p:nvPicPr>
          <p:cNvPr id="4102" name="Picture 6">
            <a:extLst>
              <a:ext uri="{FF2B5EF4-FFF2-40B4-BE49-F238E27FC236}">
                <a16:creationId xmlns:a16="http://schemas.microsoft.com/office/drawing/2014/main" id="{A85DDCA0-4DD8-1432-C43F-F21305355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436" y="1678947"/>
            <a:ext cx="4909524" cy="35945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3" name="Picture 2" descr="dibujos animados niños chico pregunta gratis png 21095585 PNG">
            <a:extLst>
              <a:ext uri="{FF2B5EF4-FFF2-40B4-BE49-F238E27FC236}">
                <a16:creationId xmlns:a16="http://schemas.microsoft.com/office/drawing/2014/main" id="{AC5C9369-547C-FF78-FE35-BFD50F437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13" y="1538949"/>
            <a:ext cx="4902451" cy="4902451"/>
          </a:xfrm>
          <a:prstGeom prst="rect">
            <a:avLst/>
          </a:prstGeom>
          <a:noFill/>
          <a:extLst>
            <a:ext uri="{909E8E84-426E-40DD-AFC4-6F175D3DCCD1}">
              <a14:hiddenFill xmlns:a14="http://schemas.microsoft.com/office/drawing/2010/main">
                <a:solidFill>
                  <a:srgbClr val="FFFFFF"/>
                </a:solidFill>
              </a14:hiddenFill>
            </a:ext>
          </a:extLst>
        </p:spPr>
      </p:pic>
      <p:sp>
        <p:nvSpPr>
          <p:cNvPr id="144" name="Google Shape;144;p7"/>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Pregunta del Problema</a:t>
            </a:r>
            <a:endParaRPr sz="1800" b="0" i="0" u="none" strike="noStrike" cap="none">
              <a:solidFill>
                <a:schemeClr val="dk1"/>
              </a:solidFill>
              <a:latin typeface="Calibri"/>
              <a:ea typeface="Calibri"/>
              <a:cs typeface="Calibri"/>
              <a:sym typeface="Calibri"/>
            </a:endParaRPr>
          </a:p>
        </p:txBody>
      </p:sp>
      <p:cxnSp>
        <p:nvCxnSpPr>
          <p:cNvPr id="145" name="Google Shape;145;p7"/>
          <p:cNvCxnSpPr>
            <a:cxnSpLocks/>
            <a:stCxn id="144" idx="1"/>
          </p:cNvCxnSpPr>
          <p:nvPr/>
        </p:nvCxnSpPr>
        <p:spPr>
          <a:xfrm>
            <a:off x="950054" y="1142432"/>
            <a:ext cx="5052394" cy="0"/>
          </a:xfrm>
          <a:prstGeom prst="straightConnector1">
            <a:avLst/>
          </a:prstGeom>
          <a:noFill/>
          <a:ln w="50800" cap="flat" cmpd="sng">
            <a:solidFill>
              <a:schemeClr val="accent6"/>
            </a:solidFill>
            <a:prstDash val="solid"/>
            <a:miter lim="800000"/>
            <a:headEnd type="none" w="sm" len="sm"/>
            <a:tailEnd type="none" w="sm" len="sm"/>
          </a:ln>
        </p:spPr>
      </p:cxnSp>
      <p:sp>
        <p:nvSpPr>
          <p:cNvPr id="146" name="Google Shape;146;p7"/>
          <p:cNvSpPr txBox="1"/>
          <p:nvPr/>
        </p:nvSpPr>
        <p:spPr>
          <a:xfrm>
            <a:off x="4483223" y="2370549"/>
            <a:ext cx="7071202" cy="2554505"/>
          </a:xfrm>
          <a:prstGeom prst="rect">
            <a:avLst/>
          </a:prstGeom>
          <a:noFill/>
          <a:ln>
            <a:noFill/>
          </a:ln>
        </p:spPr>
        <p:txBody>
          <a:bodyPr spcFirstLastPara="1" wrap="square" lIns="91425" tIns="45700" rIns="91425" bIns="45700" anchor="t" anchorCtr="0">
            <a:spAutoFit/>
          </a:bodyPr>
          <a:lstStyle/>
          <a:p>
            <a:pPr marL="0" lvl="0" indent="0" algn="r" rtl="0">
              <a:spcBef>
                <a:spcPts val="0"/>
              </a:spcBef>
              <a:spcAft>
                <a:spcPts val="0"/>
              </a:spcAft>
              <a:buClr>
                <a:schemeClr val="dk1"/>
              </a:buClr>
              <a:buSzPts val="1100"/>
              <a:buFont typeface="Arial"/>
              <a:buNone/>
            </a:pPr>
            <a:r>
              <a:rPr lang="es-ES" sz="3200" b="0" i="0" u="none" strike="noStrike" dirty="0">
                <a:solidFill>
                  <a:srgbClr val="000000"/>
                </a:solidFill>
                <a:effectLst/>
                <a:latin typeface="Calibri" panose="020F0502020204030204" pitchFamily="34" charset="0"/>
              </a:rPr>
              <a:t>¿Cómo puede mejorarse la eficiencia y efectividad del llamado de ambulancias para asegurar una respuesta rápida y una atención adecuada en emergencias médicas?</a:t>
            </a:r>
            <a:r>
              <a:rPr lang="es-ES" sz="3200" b="0" i="0" dirty="0">
                <a:solidFill>
                  <a:srgbClr val="000000"/>
                </a:solidFill>
                <a:effectLst/>
                <a:latin typeface="Calibri" panose="020F0502020204030204" pitchFamily="34" charset="0"/>
              </a:rPr>
              <a:t>​</a:t>
            </a:r>
            <a:endParaRPr sz="3200" dirty="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2027</TotalTime>
  <Words>1612</Words>
  <Application>Microsoft Office PowerPoint</Application>
  <PresentationFormat>Panorámica</PresentationFormat>
  <Paragraphs>122</Paragraphs>
  <Slides>40</Slides>
  <Notes>40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40</vt:i4>
      </vt:variant>
    </vt:vector>
  </HeadingPairs>
  <TitlesOfParts>
    <vt:vector size="47" baseType="lpstr">
      <vt:lpstr>Castellar</vt:lpstr>
      <vt:lpstr>Calibri</vt:lpstr>
      <vt:lpstr>Roboto</vt:lpstr>
      <vt:lpstr>Work Sans Light</vt:lpstr>
      <vt:lpstr>Arial</vt:lpstr>
      <vt:lpstr>Work Sans Medium</vt:lpstr>
      <vt:lpstr>Tema de Office</vt:lpstr>
      <vt:lpstr>Presentación de PowerPoint</vt:lpstr>
      <vt:lpstr>Integrantes</vt:lpstr>
      <vt:lpstr>Presentación de PowerPoint</vt:lpstr>
      <vt:lpstr>Presentación de PowerPoint</vt:lpstr>
      <vt:lpstr>Formulación del Proyecto </vt:lpstr>
      <vt:lpstr>Presentación de PowerPoint</vt:lpstr>
      <vt:lpstr>Presentación de PowerPoint</vt:lpstr>
      <vt:lpstr>Presentación de PowerPoint</vt:lpstr>
      <vt:lpstr>Presentación de PowerPoint</vt:lpstr>
      <vt:lpstr>Presentación de PowerPoint</vt:lpstr>
      <vt:lpstr>Presentación de PowerPoint</vt:lpstr>
      <vt:lpstr>Mapas de Procesos </vt:lpstr>
      <vt:lpstr>Mapas de Procesos BPMN </vt:lpstr>
      <vt:lpstr>Técnica de Recolección de Datos </vt:lpstr>
      <vt:lpstr>Requerimientos Funcionales y No funcionales  </vt:lpstr>
      <vt:lpstr>Presentación de PowerPoint</vt:lpstr>
      <vt:lpstr>Mockups  </vt:lpstr>
      <vt:lpstr>Presentación de PowerPoint</vt:lpstr>
      <vt:lpstr>Presentación de PowerPoint</vt:lpstr>
      <vt:lpstr>Presentación de PowerPoint</vt:lpstr>
      <vt:lpstr>Presentación de PowerPoint</vt:lpstr>
      <vt:lpstr>Base de Datos</vt:lpstr>
      <vt:lpstr>Base de Datos</vt:lpstr>
      <vt:lpstr>Base de Datos</vt:lpstr>
      <vt:lpstr>Base de Datos</vt:lpstr>
      <vt:lpstr>Base de Datos</vt:lpstr>
      <vt:lpstr>Base de Datos</vt:lpstr>
      <vt:lpstr>Base de Datos</vt:lpstr>
      <vt:lpstr>Base de Datos</vt:lpstr>
      <vt:lpstr>Base de Datos</vt:lpstr>
      <vt:lpstr>Consultas</vt:lpstr>
      <vt:lpstr>Consultas</vt:lpstr>
      <vt:lpstr>Consultas</vt:lpstr>
      <vt:lpstr>Consultas</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Andrés Herrera Mora</dc:creator>
  <cp:lastModifiedBy>Ian David Rodriguez Forero</cp:lastModifiedBy>
  <cp:revision>47</cp:revision>
  <dcterms:created xsi:type="dcterms:W3CDTF">2024-03-15T00:49:27Z</dcterms:created>
  <dcterms:modified xsi:type="dcterms:W3CDTF">2024-09-30T03:23:56Z</dcterms:modified>
</cp:coreProperties>
</file>